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80" r:id="rId3"/>
    <p:sldId id="281" r:id="rId4"/>
    <p:sldId id="279" r:id="rId5"/>
    <p:sldId id="270" r:id="rId6"/>
    <p:sldId id="278" r:id="rId7"/>
    <p:sldId id="259" r:id="rId8"/>
    <p:sldId id="266" r:id="rId9"/>
    <p:sldId id="260" r:id="rId10"/>
    <p:sldId id="265" r:id="rId11"/>
    <p:sldId id="267" r:id="rId12"/>
    <p:sldId id="261" r:id="rId13"/>
    <p:sldId id="268" r:id="rId14"/>
    <p:sldId id="269" r:id="rId15"/>
    <p:sldId id="258" r:id="rId16"/>
    <p:sldId id="264" r:id="rId17"/>
    <p:sldId id="262" r:id="rId18"/>
    <p:sldId id="257" r:id="rId19"/>
    <p:sldId id="282" r:id="rId20"/>
    <p:sldId id="271" r:id="rId21"/>
    <p:sldId id="283" r:id="rId22"/>
    <p:sldId id="284" r:id="rId23"/>
    <p:sldId id="285" r:id="rId24"/>
    <p:sldId id="292" r:id="rId25"/>
    <p:sldId id="286" r:id="rId26"/>
    <p:sldId id="287" r:id="rId27"/>
    <p:sldId id="288" r:id="rId28"/>
    <p:sldId id="289" r:id="rId29"/>
    <p:sldId id="293" r:id="rId30"/>
    <p:sldId id="294" r:id="rId31"/>
    <p:sldId id="295" r:id="rId32"/>
    <p:sldId id="290" r:id="rId33"/>
    <p:sldId id="299" r:id="rId34"/>
    <p:sldId id="291" r:id="rId35"/>
    <p:sldId id="300" r:id="rId36"/>
    <p:sldId id="301" r:id="rId37"/>
    <p:sldId id="296" r:id="rId38"/>
    <p:sldId id="297" r:id="rId39"/>
    <p:sldId id="298" r:id="rId40"/>
    <p:sldId id="302" r:id="rId41"/>
    <p:sldId id="303" r:id="rId42"/>
    <p:sldId id="304" r:id="rId43"/>
    <p:sldId id="305" r:id="rId4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7" d="100"/>
          <a:sy n="87" d="100"/>
        </p:scale>
        <p:origin x="84" y="4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8CAA3B-8BB4-4476-9197-E875979E43AF}" type="datetimeFigureOut">
              <a:rPr lang="ru-RU" smtClean="0"/>
              <a:t>15.06.2021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2E4DA-E6DB-4639-B6D1-BF94E4AE504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938323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8CAA3B-8BB4-4476-9197-E875979E43AF}" type="datetimeFigureOut">
              <a:rPr lang="ru-RU" smtClean="0"/>
              <a:t>15.06.2021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2E4DA-E6DB-4639-B6D1-BF94E4AE504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64714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8CAA3B-8BB4-4476-9197-E875979E43AF}" type="datetimeFigureOut">
              <a:rPr lang="ru-RU" smtClean="0"/>
              <a:t>15.06.2021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2E4DA-E6DB-4639-B6D1-BF94E4AE504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194569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8CAA3B-8BB4-4476-9197-E875979E43AF}" type="datetimeFigureOut">
              <a:rPr lang="ru-RU" smtClean="0"/>
              <a:t>15.06.2021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2E4DA-E6DB-4639-B6D1-BF94E4AE504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061261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8CAA3B-8BB4-4476-9197-E875979E43AF}" type="datetimeFigureOut">
              <a:rPr lang="ru-RU" smtClean="0"/>
              <a:t>15.06.2021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2E4DA-E6DB-4639-B6D1-BF94E4AE504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416828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8CAA3B-8BB4-4476-9197-E875979E43AF}" type="datetimeFigureOut">
              <a:rPr lang="ru-RU" smtClean="0"/>
              <a:t>15.06.2021</a:t>
            </a:fld>
            <a:endParaRPr lang="ru-RU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2E4DA-E6DB-4639-B6D1-BF94E4AE504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504761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8CAA3B-8BB4-4476-9197-E875979E43AF}" type="datetimeFigureOut">
              <a:rPr lang="ru-RU" smtClean="0"/>
              <a:t>15.06.2021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2E4DA-E6DB-4639-B6D1-BF94E4AE5041}" type="slidenum">
              <a:rPr lang="ru-RU" smtClean="0"/>
              <a:t>‹#›</a:t>
            </a:fld>
            <a:endParaRPr lang="ru-RU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21067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8CAA3B-8BB4-4476-9197-E875979E43AF}" type="datetimeFigureOut">
              <a:rPr lang="ru-RU" smtClean="0"/>
              <a:t>15.06.2021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2E4DA-E6DB-4639-B6D1-BF94E4AE504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331346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8CAA3B-8BB4-4476-9197-E875979E43AF}" type="datetimeFigureOut">
              <a:rPr lang="ru-RU" smtClean="0"/>
              <a:t>15.06.2021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2E4DA-E6DB-4639-B6D1-BF94E4AE504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347980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8CAA3B-8BB4-4476-9197-E875979E43AF}" type="datetimeFigureOut">
              <a:rPr lang="ru-RU" smtClean="0"/>
              <a:t>15.06.2021</a:t>
            </a:fld>
            <a:endParaRPr lang="ru-RU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ru-RU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2E4DA-E6DB-4639-B6D1-BF94E4AE504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196016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2C8CAA3B-8BB4-4476-9197-E875979E43AF}" type="datetimeFigureOut">
              <a:rPr lang="ru-RU" smtClean="0"/>
              <a:t>15.06.2021</a:t>
            </a:fld>
            <a:endParaRPr lang="ru-RU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ru-RU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2E4DA-E6DB-4639-B6D1-BF94E4AE504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712951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2C8CAA3B-8BB4-4476-9197-E875979E43AF}" type="datetimeFigureOut">
              <a:rPr lang="ru-RU" smtClean="0"/>
              <a:t>15.06.2021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79D2E4DA-E6DB-4639-B6D1-BF94E4AE504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227780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9A2A746-847B-4EF3-AD3E-4A27419938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Системы отсчёта и шкалы времени.</a:t>
            </a:r>
            <a:br>
              <a:rPr lang="ru-RU" dirty="0"/>
            </a:br>
            <a:r>
              <a:rPr lang="ru-RU" dirty="0"/>
              <a:t>Вращение Земли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DA6B4535-2FAD-42C6-9A82-B1777B3F102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16 июня 2021 года, 11:00-12:45</a:t>
            </a:r>
          </a:p>
          <a:p>
            <a:r>
              <a:rPr lang="ru-RU" dirty="0" err="1"/>
              <a:t>м.н.с</a:t>
            </a:r>
            <a:r>
              <a:rPr lang="ru-RU" dirty="0"/>
              <a:t>. Миронова Светлана Михайловна</a:t>
            </a:r>
          </a:p>
        </p:txBody>
      </p:sp>
    </p:spTree>
    <p:extLst>
      <p:ext uri="{BB962C8B-B14F-4D97-AF65-F5344CB8AC3E}">
        <p14:creationId xmlns:p14="http://schemas.microsoft.com/office/powerpoint/2010/main" val="554431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182715" y="243239"/>
            <a:ext cx="7729728" cy="1188720"/>
          </a:xfrm>
        </p:spPr>
        <p:txBody>
          <a:bodyPr>
            <a:normAutofit/>
          </a:bodyPr>
          <a:lstStyle/>
          <a:p>
            <a:r>
              <a:rPr lang="ru-RU" dirty="0"/>
              <a:t>Горизонтальная система координат</a:t>
            </a:r>
            <a:r>
              <a:rPr lang="en-US" dirty="0"/>
              <a:t> (</a:t>
            </a:r>
            <a:r>
              <a:rPr lang="ru-RU" dirty="0"/>
              <a:t>определения</a:t>
            </a:r>
            <a:r>
              <a:rPr lang="en-US" dirty="0"/>
              <a:t>)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534662" y="1772817"/>
            <a:ext cx="9025834" cy="4625609"/>
          </a:xfrm>
        </p:spPr>
        <p:txBody>
          <a:bodyPr>
            <a:normAutofit/>
          </a:bodyPr>
          <a:lstStyle/>
          <a:p>
            <a:pPr marL="118872" indent="0">
              <a:buNone/>
            </a:pPr>
            <a:r>
              <a:rPr lang="ru-RU" sz="2800" b="1" dirty="0" err="1"/>
              <a:t>Отве́сная</a:t>
            </a:r>
            <a:r>
              <a:rPr lang="ru-RU" sz="2800" b="1" dirty="0"/>
              <a:t> </a:t>
            </a:r>
            <a:r>
              <a:rPr lang="ru-RU" sz="2800" b="1" dirty="0" err="1"/>
              <a:t>ли́ния</a:t>
            </a:r>
            <a:r>
              <a:rPr lang="ru-RU" sz="2800" dirty="0"/>
              <a:t> — прямая, совпадающая с направлением нити отвеса в месте наблюдения.</a:t>
            </a:r>
          </a:p>
          <a:p>
            <a:pPr marL="118872" indent="0">
              <a:buNone/>
            </a:pPr>
            <a:r>
              <a:rPr lang="ru-RU" sz="2800" b="1" dirty="0"/>
              <a:t>Зенит </a:t>
            </a:r>
            <a:r>
              <a:rPr lang="ru-RU" sz="2800" dirty="0"/>
              <a:t>— верхняя точка пересечения отвесной линии с небесной сферой</a:t>
            </a:r>
          </a:p>
          <a:p>
            <a:pPr marL="118872" indent="0">
              <a:buNone/>
            </a:pPr>
            <a:r>
              <a:rPr lang="ru-RU" sz="2800" b="1" dirty="0"/>
              <a:t>Надир </a:t>
            </a:r>
            <a:r>
              <a:rPr lang="ru-RU" sz="2800" dirty="0"/>
              <a:t>— нижняя точка пересечения отвесной линии с небесной сферой</a:t>
            </a:r>
          </a:p>
          <a:p>
            <a:pPr marL="118872" indent="0">
              <a:buNone/>
            </a:pPr>
            <a:r>
              <a:rPr lang="ru-RU" sz="2800" b="1" dirty="0"/>
              <a:t>Математический горизонт </a:t>
            </a:r>
            <a:r>
              <a:rPr lang="ru-RU" sz="2800" dirty="0"/>
              <a:t>— плоскость, перпендикулярная отвесной линии.</a:t>
            </a:r>
          </a:p>
          <a:p>
            <a:pPr marL="118872" indent="0">
              <a:buNone/>
            </a:pP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9953131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231136" y="293573"/>
            <a:ext cx="7729728" cy="1188720"/>
          </a:xfrm>
        </p:spPr>
        <p:txBody>
          <a:bodyPr>
            <a:normAutofit/>
          </a:bodyPr>
          <a:lstStyle/>
          <a:p>
            <a:r>
              <a:rPr lang="ru-RU" dirty="0"/>
              <a:t>Горизонтальная система координат</a:t>
            </a:r>
            <a:r>
              <a:rPr lang="en-US" dirty="0"/>
              <a:t> (</a:t>
            </a:r>
            <a:r>
              <a:rPr lang="ru-RU" dirty="0"/>
              <a:t>определения</a:t>
            </a:r>
            <a:r>
              <a:rPr lang="en-US" dirty="0"/>
              <a:t>)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534662" y="1772817"/>
            <a:ext cx="9133338" cy="4625609"/>
          </a:xfrm>
        </p:spPr>
        <p:txBody>
          <a:bodyPr>
            <a:normAutofit/>
          </a:bodyPr>
          <a:lstStyle/>
          <a:p>
            <a:pPr marL="118872" indent="0">
              <a:buNone/>
            </a:pPr>
            <a:r>
              <a:rPr lang="ru-RU" sz="2800" b="1" dirty="0"/>
              <a:t>Зенитное расстояние (</a:t>
            </a:r>
            <a:r>
              <a:rPr lang="en-US" sz="2800" b="1" dirty="0"/>
              <a:t>z</a:t>
            </a:r>
            <a:r>
              <a:rPr lang="ru-RU" sz="2800" b="1" dirty="0"/>
              <a:t>) </a:t>
            </a:r>
            <a:r>
              <a:rPr lang="ru-RU" sz="2800" dirty="0"/>
              <a:t>— угол между зенитом и звездой</a:t>
            </a:r>
          </a:p>
          <a:p>
            <a:pPr marL="118872" indent="0">
              <a:buNone/>
            </a:pPr>
            <a:r>
              <a:rPr lang="ru-RU" sz="2800" b="1" dirty="0"/>
              <a:t>Высота (</a:t>
            </a:r>
            <a:r>
              <a:rPr lang="en-US" sz="2800" b="1" dirty="0"/>
              <a:t>h</a:t>
            </a:r>
            <a:r>
              <a:rPr lang="ru-RU" sz="2800" b="1" dirty="0"/>
              <a:t>) </a:t>
            </a:r>
            <a:r>
              <a:rPr lang="ru-RU" sz="2800" dirty="0"/>
              <a:t>— угол между математическим горизонтом и звездой</a:t>
            </a:r>
          </a:p>
          <a:p>
            <a:pPr marL="118872" indent="0">
              <a:buNone/>
            </a:pPr>
            <a:r>
              <a:rPr lang="ru-RU" sz="2800" b="1" dirty="0"/>
              <a:t>Азимут </a:t>
            </a:r>
            <a:r>
              <a:rPr lang="ru-RU" sz="2800" dirty="0"/>
              <a:t>— угол между точкой юга (</a:t>
            </a:r>
            <a:r>
              <a:rPr lang="en-US" sz="2800" dirty="0"/>
              <a:t>S</a:t>
            </a:r>
            <a:r>
              <a:rPr lang="ru-RU" sz="2800" dirty="0"/>
              <a:t>) и проекцией звезды на математический горизонт </a:t>
            </a:r>
          </a:p>
          <a:p>
            <a:pPr marL="118872" indent="0">
              <a:buNone/>
            </a:pPr>
            <a:r>
              <a:rPr lang="ru-RU" sz="2800" dirty="0"/>
              <a:t>(отсчитывается по часовой стрелке, то есть на запад (</a:t>
            </a:r>
            <a:r>
              <a:rPr lang="en-US" sz="2800" dirty="0"/>
              <a:t>W</a:t>
            </a:r>
            <a:r>
              <a:rPr lang="ru-RU" sz="2800" dirty="0"/>
              <a:t>)).</a:t>
            </a:r>
          </a:p>
          <a:p>
            <a:pPr marL="118872" indent="0">
              <a:buNone/>
            </a:pP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0853866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068275">
            <a:off x="6808409" y="2214043"/>
            <a:ext cx="3762375" cy="3990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267223" y="199236"/>
            <a:ext cx="7729728" cy="1188720"/>
          </a:xfrm>
        </p:spPr>
        <p:txBody>
          <a:bodyPr>
            <a:normAutofit/>
          </a:bodyPr>
          <a:lstStyle/>
          <a:p>
            <a:r>
              <a:rPr lang="ru-RU" dirty="0"/>
              <a:t>Экваториальная система координат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1551336" y="1772817"/>
                <a:ext cx="5408761" cy="4625609"/>
              </a:xfrm>
            </p:spPr>
            <p:txBody>
              <a:bodyPr>
                <a:normAutofit lnSpcReduction="10000"/>
              </a:bodyPr>
              <a:lstStyle/>
              <a:p>
                <a:pPr marL="118872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𝑁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, 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𝑆</m:t>
                        </m:r>
                      </m:sub>
                    </m:sSub>
                  </m:oMath>
                </a14:m>
                <a:r>
                  <a:rPr lang="en-US" sz="2400" dirty="0"/>
                  <a:t> </a:t>
                </a:r>
                <a:r>
                  <a:rPr lang="ru-RU" sz="2400" dirty="0"/>
                  <a:t>—</a:t>
                </a:r>
                <a:r>
                  <a:rPr lang="en-US" sz="2400" dirty="0"/>
                  <a:t> </a:t>
                </a:r>
                <a:r>
                  <a:rPr lang="ru-RU" sz="2400" dirty="0"/>
                  <a:t>северный и южный полюса мира</a:t>
                </a:r>
                <a:endParaRPr lang="en-US" sz="2400" dirty="0"/>
              </a:p>
              <a:p>
                <a:pPr marL="118872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𝑁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𝑆</m:t>
                        </m:r>
                      </m:sub>
                    </m:sSub>
                  </m:oMath>
                </a14:m>
                <a:r>
                  <a:rPr lang="en-US" sz="2400" dirty="0"/>
                  <a:t> </a:t>
                </a:r>
                <a:r>
                  <a:rPr lang="ru-RU" sz="2400" dirty="0"/>
                  <a:t>—</a:t>
                </a:r>
                <a:r>
                  <a:rPr lang="en-US" sz="2400" dirty="0"/>
                  <a:t> </a:t>
                </a:r>
                <a:r>
                  <a:rPr lang="ru-RU" sz="2400" dirty="0"/>
                  <a:t>ось мира</a:t>
                </a:r>
              </a:p>
              <a:p>
                <a:pPr marL="118872" indent="0">
                  <a:buNone/>
                </a:pPr>
                <a:r>
                  <a:rPr lang="el-GR" sz="2400" dirty="0">
                    <a:latin typeface="Arial"/>
                    <a:cs typeface="Arial"/>
                  </a:rPr>
                  <a:t>ϒ</a:t>
                </a:r>
                <a:r>
                  <a:rPr lang="ru-RU" sz="2400" dirty="0">
                    <a:latin typeface="Arial"/>
                    <a:cs typeface="Arial"/>
                  </a:rPr>
                  <a:t> </a:t>
                </a:r>
                <a:r>
                  <a:rPr lang="ru-RU" sz="2400" dirty="0"/>
                  <a:t>—</a:t>
                </a:r>
                <a:r>
                  <a:rPr lang="en-US" sz="2400" dirty="0"/>
                  <a:t> </a:t>
                </a:r>
                <a:r>
                  <a:rPr lang="ru-RU" sz="2400" dirty="0"/>
                  <a:t>точка весеннего равноденствия</a:t>
                </a:r>
              </a:p>
              <a:p>
                <a:pPr marL="118872" indent="0">
                  <a:buNone/>
                </a:pPr>
                <a:endParaRPr lang="ru-RU" sz="2400" dirty="0"/>
              </a:p>
              <a:p>
                <a:pPr marL="118872" indent="0">
                  <a:buNone/>
                </a:pPr>
                <a:r>
                  <a:rPr lang="ru-RU" sz="2400" dirty="0"/>
                  <a:t>Координаты звезды </a:t>
                </a:r>
                <a:r>
                  <a:rPr lang="ru-RU" sz="2400" i="1" dirty="0"/>
                  <a:t>С</a:t>
                </a:r>
                <a:r>
                  <a:rPr lang="ru-RU" sz="2400" dirty="0"/>
                  <a:t>:</a:t>
                </a:r>
                <a:endParaRPr lang="en-US" sz="2400" dirty="0"/>
              </a:p>
              <a:p>
                <a:r>
                  <a:rPr lang="el-GR" sz="2400" dirty="0"/>
                  <a:t>ϒ</a:t>
                </a:r>
                <a:r>
                  <a:rPr lang="ru-RU" sz="2400" dirty="0"/>
                  <a:t>А – прямое восхождение </a:t>
                </a:r>
                <a:r>
                  <a:rPr lang="el-GR" sz="2400" b="1" dirty="0">
                    <a:solidFill>
                      <a:srgbClr val="0070C0"/>
                    </a:solidFill>
                  </a:rPr>
                  <a:t>α</a:t>
                </a:r>
                <a:endParaRPr lang="ru-RU" sz="2400" b="1" i="1" dirty="0">
                  <a:solidFill>
                    <a:srgbClr val="0070C0"/>
                  </a:solidFill>
                </a:endParaRPr>
              </a:p>
              <a:p>
                <a:pPr marL="118872" indent="0">
                  <a:buNone/>
                </a:pPr>
                <a:r>
                  <a:rPr lang="en-US" sz="2400" i="1" dirty="0"/>
                  <a:t>      QA </a:t>
                </a:r>
                <a:r>
                  <a:rPr lang="en-US" sz="2400" dirty="0"/>
                  <a:t>– </a:t>
                </a:r>
                <a:r>
                  <a:rPr lang="ru-RU" sz="2400" dirty="0"/>
                  <a:t>часовой угол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t</a:t>
                </a:r>
              </a:p>
              <a:p>
                <a:r>
                  <a:rPr lang="en-US" sz="2400" i="1" dirty="0"/>
                  <a:t> AC</a:t>
                </a:r>
                <a:r>
                  <a:rPr lang="en-US" sz="2400" dirty="0"/>
                  <a:t> – </a:t>
                </a:r>
                <a:r>
                  <a:rPr lang="ru-RU" sz="2400" dirty="0"/>
                  <a:t>склонение </a:t>
                </a:r>
                <a:r>
                  <a:rPr lang="el-GR" sz="2400" b="1" dirty="0">
                    <a:solidFill>
                      <a:srgbClr val="0070C0"/>
                    </a:solidFill>
                  </a:rPr>
                  <a:t>δ</a:t>
                </a:r>
                <a:endParaRPr lang="ru-RU" sz="2400" b="1" dirty="0">
                  <a:solidFill>
                    <a:srgbClr val="0070C0"/>
                  </a:solidFill>
                </a:endParaRPr>
              </a:p>
              <a:p>
                <a:pPr marL="118872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4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     </m:t>
                        </m:r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𝑁</m:t>
                        </m:r>
                      </m:sub>
                    </m:sSub>
                    <m:r>
                      <a:rPr lang="en-US" sz="2400" i="1">
                        <a:solidFill>
                          <a:schemeClr val="tx1"/>
                        </a:solidFill>
                        <a:latin typeface="Cambria Math"/>
                      </a:rPr>
                      <m:t>𝐶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– </a:t>
                </a:r>
                <a:r>
                  <a:rPr lang="ru-RU" sz="2400" dirty="0">
                    <a:solidFill>
                      <a:schemeClr val="tx1"/>
                    </a:solidFill>
                  </a:rPr>
                  <a:t>полярное расстояние </a:t>
                </a:r>
                <a:r>
                  <a:rPr lang="en-US" sz="2400" b="1" i="1" dirty="0">
                    <a:solidFill>
                      <a:srgbClr val="0070C0"/>
                    </a:solidFill>
                  </a:rPr>
                  <a:t>p</a:t>
                </a:r>
              </a:p>
              <a:p>
                <a:endParaRPr lang="en-US" sz="2400" dirty="0"/>
              </a:p>
            </p:txBody>
          </p:sp>
        </mc:Choice>
        <mc:Fallback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51336" y="1772817"/>
                <a:ext cx="5408761" cy="4625609"/>
              </a:xfrm>
              <a:blipFill>
                <a:blip r:embed="rId3"/>
                <a:stretch>
                  <a:fillRect l="-1464" t="-184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Прямоугольник 4"/>
              <p:cNvSpPr/>
              <p:nvPr/>
            </p:nvSpPr>
            <p:spPr>
              <a:xfrm>
                <a:off x="10200456" y="3255274"/>
                <a:ext cx="41101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𝑄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" name="Прямоугольник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00456" y="3255274"/>
                <a:ext cx="411010" cy="369332"/>
              </a:xfrm>
              <a:prstGeom prst="rect">
                <a:avLst/>
              </a:prstGeom>
              <a:blipFill>
                <a:blip r:embed="rId4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Прямоугольник 6"/>
              <p:cNvSpPr/>
              <p:nvPr/>
            </p:nvSpPr>
            <p:spPr>
              <a:xfrm>
                <a:off x="6958985" y="4869160"/>
                <a:ext cx="562013" cy="37818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/>
                            </a:rPr>
                            <m:t>𝑄</m:t>
                          </m:r>
                        </m:e>
                        <m:sub/>
                        <m:sup>
                          <m:r>
                            <a:rPr lang="en-US" i="1">
                              <a:latin typeface="Cambria Math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" name="Прямоугольник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8985" y="4869160"/>
                <a:ext cx="562013" cy="378180"/>
              </a:xfrm>
              <a:prstGeom prst="rect">
                <a:avLst/>
              </a:prstGeom>
              <a:blipFill>
                <a:blip r:embed="rId5"/>
                <a:stretch>
                  <a:fillRect b="-806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888425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231136" y="276795"/>
            <a:ext cx="7729728" cy="1188720"/>
          </a:xfrm>
        </p:spPr>
        <p:txBody>
          <a:bodyPr>
            <a:normAutofit/>
          </a:bodyPr>
          <a:lstStyle/>
          <a:p>
            <a:r>
              <a:rPr lang="ru-RU" dirty="0"/>
              <a:t>Экваториальная система координат</a:t>
            </a:r>
            <a:r>
              <a:rPr lang="en-US" dirty="0"/>
              <a:t> (</a:t>
            </a:r>
            <a:r>
              <a:rPr lang="ru-RU" dirty="0"/>
              <a:t>определения</a:t>
            </a:r>
            <a:r>
              <a:rPr lang="en-US" dirty="0"/>
              <a:t>)</a:t>
            </a: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1524000" y="1775192"/>
            <a:ext cx="9144000" cy="4625609"/>
          </a:xfrm>
        </p:spPr>
        <p:txBody>
          <a:bodyPr>
            <a:normAutofit/>
          </a:bodyPr>
          <a:lstStyle/>
          <a:p>
            <a:pPr marL="118872" indent="0">
              <a:buNone/>
            </a:pPr>
            <a:r>
              <a:rPr lang="ru-RU" sz="2800" b="1" dirty="0"/>
              <a:t>Ось мира </a:t>
            </a:r>
            <a:r>
              <a:rPr lang="ru-RU" sz="2800" dirty="0"/>
              <a:t>— прямая, параллельная оси вращения Земли</a:t>
            </a:r>
          </a:p>
          <a:p>
            <a:pPr marL="118872" indent="0">
              <a:buNone/>
            </a:pPr>
            <a:r>
              <a:rPr lang="ru-RU" sz="2800" b="1" dirty="0"/>
              <a:t>Северный полюс мира </a:t>
            </a:r>
            <a:r>
              <a:rPr lang="ru-RU" sz="2800" dirty="0"/>
              <a:t>– одна из точек пересечения оси мира с небесной сферой</a:t>
            </a:r>
          </a:p>
          <a:p>
            <a:pPr marL="118872" indent="0">
              <a:buNone/>
            </a:pPr>
            <a:r>
              <a:rPr lang="ru-RU" sz="2800" dirty="0"/>
              <a:t>(вращение Земли происходит против часовой стрелки)</a:t>
            </a:r>
          </a:p>
          <a:p>
            <a:pPr marL="118872" indent="0">
              <a:buNone/>
            </a:pPr>
            <a:r>
              <a:rPr lang="ru-RU" sz="2800" b="1" dirty="0"/>
              <a:t>Небесный экватор </a:t>
            </a:r>
            <a:r>
              <a:rPr lang="ru-RU" sz="2800" dirty="0"/>
              <a:t>— плоскость, перпендикулярная оси мира</a:t>
            </a:r>
          </a:p>
          <a:p>
            <a:pPr marL="118872" indent="0">
              <a:buNone/>
            </a:pPr>
            <a:r>
              <a:rPr lang="ru-RU" sz="2800" b="1" dirty="0"/>
              <a:t>Эклиптика </a:t>
            </a:r>
            <a:r>
              <a:rPr lang="ru-RU" sz="2800" dirty="0"/>
              <a:t>— видимый годичный путь Солнца</a:t>
            </a:r>
          </a:p>
          <a:p>
            <a:pPr marL="118872" indent="0">
              <a:buNone/>
            </a:pPr>
            <a:r>
              <a:rPr lang="ru-RU" sz="2800" b="1" dirty="0"/>
              <a:t>Точка весеннего равноденствия </a:t>
            </a:r>
            <a:r>
              <a:rPr lang="ru-RU" sz="2800" dirty="0"/>
              <a:t>— одна из точек пересечения эклиптики с небесным экватором</a:t>
            </a:r>
          </a:p>
          <a:p>
            <a:pPr marL="118872" indent="0">
              <a:buNone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5901207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289859" y="285184"/>
            <a:ext cx="7729728" cy="1188720"/>
          </a:xfrm>
        </p:spPr>
        <p:txBody>
          <a:bodyPr>
            <a:normAutofit/>
          </a:bodyPr>
          <a:lstStyle/>
          <a:p>
            <a:r>
              <a:rPr lang="ru-RU" dirty="0"/>
              <a:t>Экваториальная система координат</a:t>
            </a:r>
            <a:r>
              <a:rPr lang="en-US" dirty="0"/>
              <a:t> (</a:t>
            </a:r>
            <a:r>
              <a:rPr lang="ru-RU" dirty="0"/>
              <a:t>определения</a:t>
            </a:r>
            <a:r>
              <a:rPr lang="en-US" dirty="0"/>
              <a:t>)</a:t>
            </a: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1524000" y="1775192"/>
            <a:ext cx="9144000" cy="4625609"/>
          </a:xfrm>
        </p:spPr>
        <p:txBody>
          <a:bodyPr>
            <a:normAutofit/>
          </a:bodyPr>
          <a:lstStyle/>
          <a:p>
            <a:pPr marL="118872" indent="0">
              <a:buNone/>
            </a:pPr>
            <a:r>
              <a:rPr lang="ru-RU" sz="2800" b="1" dirty="0"/>
              <a:t>Склонение (</a:t>
            </a:r>
            <a:r>
              <a:rPr lang="el-GR" sz="2800" b="1" dirty="0">
                <a:solidFill>
                  <a:srgbClr val="0070C0"/>
                </a:solidFill>
              </a:rPr>
              <a:t>δ</a:t>
            </a:r>
            <a:r>
              <a:rPr lang="ru-RU" sz="2800" b="1" dirty="0"/>
              <a:t>) </a:t>
            </a:r>
            <a:r>
              <a:rPr lang="ru-RU" sz="2800" dirty="0"/>
              <a:t>— угол между небесным экватором и звездой</a:t>
            </a:r>
          </a:p>
          <a:p>
            <a:pPr marL="118872" indent="0">
              <a:buNone/>
            </a:pPr>
            <a:r>
              <a:rPr lang="ru-RU" sz="2800" b="1" dirty="0"/>
              <a:t>Полярное расстояние (</a:t>
            </a:r>
            <a:r>
              <a:rPr lang="en-US" sz="2800" b="1" dirty="0">
                <a:solidFill>
                  <a:srgbClr val="0070C0"/>
                </a:solidFill>
              </a:rPr>
              <a:t>p</a:t>
            </a:r>
            <a:r>
              <a:rPr lang="ru-RU" sz="2800" b="1" dirty="0"/>
              <a:t>) </a:t>
            </a:r>
            <a:r>
              <a:rPr lang="ru-RU" sz="2800" dirty="0"/>
              <a:t>— угол между северным полюсом мира и звездой</a:t>
            </a:r>
            <a:endParaRPr lang="en-US" sz="2800" dirty="0"/>
          </a:p>
          <a:p>
            <a:pPr marL="118872" indent="0">
              <a:buNone/>
            </a:pPr>
            <a:r>
              <a:rPr lang="ru-RU" sz="2800" b="1" dirty="0"/>
              <a:t>Часовой угол (</a:t>
            </a:r>
            <a:r>
              <a:rPr lang="en-US" sz="2800" b="1" dirty="0">
                <a:solidFill>
                  <a:srgbClr val="0070C0"/>
                </a:solidFill>
              </a:rPr>
              <a:t>t</a:t>
            </a:r>
            <a:r>
              <a:rPr lang="ru-RU" sz="2800" b="1" dirty="0"/>
              <a:t>) </a:t>
            </a:r>
            <a:r>
              <a:rPr lang="ru-RU" sz="2800" dirty="0"/>
              <a:t>— угол между</a:t>
            </a:r>
            <a:r>
              <a:rPr lang="en-US" sz="2800" dirty="0"/>
              <a:t> </a:t>
            </a:r>
            <a:r>
              <a:rPr lang="en-US" sz="2800" i="1" dirty="0"/>
              <a:t>Q</a:t>
            </a:r>
            <a:r>
              <a:rPr lang="ru-RU" sz="2800" dirty="0"/>
              <a:t> и проекцией звезды на небесный экватор</a:t>
            </a:r>
          </a:p>
          <a:p>
            <a:pPr marL="118872" indent="0">
              <a:buNone/>
            </a:pPr>
            <a:r>
              <a:rPr lang="ru-RU" sz="2800" b="1" dirty="0"/>
              <a:t>Прямое восхождение (</a:t>
            </a:r>
            <a:r>
              <a:rPr lang="el-GR" sz="2800" b="1" dirty="0">
                <a:solidFill>
                  <a:srgbClr val="0070C0"/>
                </a:solidFill>
              </a:rPr>
              <a:t>α</a:t>
            </a:r>
            <a:r>
              <a:rPr lang="ru-RU" sz="2800" b="1" dirty="0"/>
              <a:t>) </a:t>
            </a:r>
            <a:r>
              <a:rPr lang="ru-RU" sz="2800" dirty="0"/>
              <a:t>— угол между</a:t>
            </a:r>
            <a:r>
              <a:rPr lang="en-US" sz="2800" dirty="0"/>
              <a:t> </a:t>
            </a:r>
            <a:r>
              <a:rPr lang="ru-RU" sz="2800" dirty="0"/>
              <a:t>точкой весеннего равноденствия и проекцией звезды на небесный экватор</a:t>
            </a:r>
          </a:p>
          <a:p>
            <a:pPr marL="118872" indent="0">
              <a:buNone/>
            </a:pP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1777752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231136" y="226461"/>
            <a:ext cx="7729728" cy="1188720"/>
          </a:xfrm>
        </p:spPr>
        <p:txBody>
          <a:bodyPr>
            <a:normAutofit fontScale="90000"/>
          </a:bodyPr>
          <a:lstStyle/>
          <a:p>
            <a:r>
              <a:rPr lang="ru-RU" dirty="0"/>
              <a:t>Горизонтальная и экваториальная системы координат</a:t>
            </a:r>
            <a:endParaRPr lang="en-US" dirty="0"/>
          </a:p>
        </p:txBody>
      </p:sp>
      <p:pic>
        <p:nvPicPr>
          <p:cNvPr id="1026" name="Picture 2" descr="Презентация на тему &quot;Небесная сфера&quot; по астрономии для 7 класса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600" y="1556792"/>
            <a:ext cx="6984776" cy="5238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86332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231136" y="224055"/>
            <a:ext cx="7729728" cy="1188720"/>
          </a:xfrm>
        </p:spPr>
        <p:txBody>
          <a:bodyPr>
            <a:normAutofit/>
          </a:bodyPr>
          <a:lstStyle/>
          <a:p>
            <a:r>
              <a:rPr lang="ru-RU" dirty="0"/>
              <a:t>Сферический треугольник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1981200" y="1775192"/>
                <a:ext cx="4762872" cy="4625609"/>
              </a:xfrm>
            </p:spPr>
            <p:txBody>
              <a:bodyPr/>
              <a:lstStyle/>
              <a:p>
                <a:pPr marL="118872" indent="0">
                  <a:buNone/>
                </a:pPr>
                <a:r>
                  <a:rPr lang="ru-RU" dirty="0"/>
                  <a:t>Это фигура, состоящая из трёх точек и трёх дуг </a:t>
                </a:r>
                <a:r>
                  <a:rPr lang="ru-RU" b="1" dirty="0"/>
                  <a:t>больших кругов</a:t>
                </a:r>
              </a:p>
              <a:p>
                <a:r>
                  <a:rPr lang="ru-RU" dirty="0"/>
                  <a:t>Сферический дефект:</a:t>
                </a:r>
              </a:p>
              <a:p>
                <a:pPr marL="11887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𝑎</m:t>
                      </m:r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r>
                        <a:rPr lang="en-US" b="0" i="1" smtClean="0">
                          <a:latin typeface="Cambria Math"/>
                        </a:rPr>
                        <m:t>𝑏</m:t>
                      </m:r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r>
                        <a:rPr lang="en-US" b="0" i="1" smtClean="0">
                          <a:latin typeface="Cambria Math"/>
                        </a:rPr>
                        <m:t>𝑐</m:t>
                      </m:r>
                      <m:r>
                        <a:rPr lang="en-US" b="0" i="1" smtClean="0">
                          <a:latin typeface="Cambria Math"/>
                        </a:rPr>
                        <m:t>&lt;2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𝜋</m:t>
                      </m:r>
                    </m:oMath>
                  </m:oMathPara>
                </a14:m>
                <a:endParaRPr lang="en-US" dirty="0"/>
              </a:p>
              <a:p>
                <a:r>
                  <a:rPr lang="ru-RU" dirty="0"/>
                  <a:t>Сферический избыток:</a:t>
                </a:r>
              </a:p>
              <a:p>
                <a:pPr marL="11887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  <a:ea typeface="Cambria Math"/>
                        </a:rPr>
                        <m:t>𝜋</m:t>
                      </m:r>
                      <m:r>
                        <a:rPr lang="en-US" b="0" i="1" smtClean="0">
                          <a:latin typeface="Cambria Math"/>
                        </a:rPr>
                        <m:t>&lt;</m:t>
                      </m:r>
                      <m:r>
                        <a:rPr lang="en-US" b="0" i="1" smtClean="0">
                          <a:latin typeface="Cambria Math"/>
                        </a:rPr>
                        <m:t>𝐴</m:t>
                      </m:r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r>
                        <a:rPr lang="en-US" b="0" i="1" smtClean="0">
                          <a:latin typeface="Cambria Math"/>
                        </a:rPr>
                        <m:t>𝐵</m:t>
                      </m:r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r>
                        <a:rPr lang="en-US" b="0" i="1" smtClean="0">
                          <a:latin typeface="Cambria Math"/>
                        </a:rPr>
                        <m:t>𝐶</m:t>
                      </m:r>
                      <m:r>
                        <a:rPr lang="en-US" b="0" i="1" smtClean="0">
                          <a:latin typeface="Cambria Math"/>
                        </a:rPr>
                        <m:t>&lt;3</m:t>
                      </m:r>
                      <m:r>
                        <a:rPr lang="en-US" i="1">
                          <a:latin typeface="Cambria Math"/>
                          <a:ea typeface="Cambria Math"/>
                        </a:rPr>
                        <m:t>𝜋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81200" y="1775192"/>
                <a:ext cx="4762872" cy="4625609"/>
              </a:xfrm>
              <a:blipFill>
                <a:blip r:embed="rId2"/>
                <a:stretch>
                  <a:fillRect l="-768" t="-65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Объект 2"/>
          <p:cNvSpPr txBox="1">
            <a:spLocks/>
          </p:cNvSpPr>
          <p:nvPr/>
        </p:nvSpPr>
        <p:spPr>
          <a:xfrm>
            <a:off x="7104112" y="5445224"/>
            <a:ext cx="3563888" cy="1412776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>
            <a:lvl1pPr marL="438912" indent="-320040" algn="l" rtl="0" eaLnBrk="1" latinLnBrk="0" hangingPunct="1">
              <a:spcBef>
                <a:spcPts val="0"/>
              </a:spcBef>
              <a:buClr>
                <a:schemeClr val="accent1"/>
              </a:buClr>
              <a:buSzPct val="80000"/>
              <a:buFont typeface="Wingdings 2"/>
              <a:buChar char="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1520" indent="-274320" algn="l" rtl="0" eaLnBrk="1" latinLnBrk="0" hangingPunct="1">
              <a:spcBef>
                <a:spcPct val="20000"/>
              </a:spcBef>
              <a:buClr>
                <a:schemeClr val="accent2"/>
              </a:buClr>
              <a:buSzPct val="90000"/>
              <a:buFont typeface="Wingdings"/>
              <a:buChar char="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6696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▪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6152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/>
              <a:buChar char="▪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26464" indent="-182880" algn="l" rtl="0" eaLnBrk="1" latinLnBrk="0" hangingPunct="1">
              <a:spcBef>
                <a:spcPct val="20000"/>
              </a:spcBef>
              <a:buClr>
                <a:schemeClr val="accent5"/>
              </a:buClr>
              <a:buFont typeface="Wingdings 3"/>
              <a:buChar char=""/>
              <a:defRPr kumimoji="0" lang="en-US" sz="2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27632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100000"/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 2" pitchFamily="18" charset="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31136" indent="-18288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 2" pitchFamily="18" charset="2"/>
              <a:buChar char="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118872" indent="0">
              <a:buNone/>
            </a:pPr>
            <a:r>
              <a:rPr lang="ru-RU" sz="2400" dirty="0"/>
              <a:t>Рисунок: Сферический треугольник </a:t>
            </a:r>
            <a:r>
              <a:rPr lang="en-US" sz="2400" dirty="0"/>
              <a:t>ABC</a:t>
            </a:r>
            <a:endParaRPr lang="ru-RU" sz="2400" dirty="0"/>
          </a:p>
          <a:p>
            <a:endParaRPr lang="en-US" dirty="0"/>
          </a:p>
        </p:txBody>
      </p:sp>
      <p:pic>
        <p:nvPicPr>
          <p:cNvPr id="5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6319" y="1759050"/>
            <a:ext cx="3419475" cy="3686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157860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315026" y="340714"/>
            <a:ext cx="7729728" cy="1188720"/>
          </a:xfrm>
        </p:spPr>
        <p:txBody>
          <a:bodyPr>
            <a:noAutofit/>
          </a:bodyPr>
          <a:lstStyle/>
          <a:p>
            <a:r>
              <a:rPr lang="ru-RU" dirty="0"/>
              <a:t>Переход между горизонтальной </a:t>
            </a:r>
            <a:br>
              <a:rPr lang="ru-RU" dirty="0"/>
            </a:br>
            <a:r>
              <a:rPr lang="ru-RU" dirty="0"/>
              <a:t>и экваториальной </a:t>
            </a:r>
            <a:br>
              <a:rPr lang="ru-RU" dirty="0"/>
            </a:br>
            <a:r>
              <a:rPr lang="ru-RU" dirty="0"/>
              <a:t>системами координат</a:t>
            </a:r>
            <a:endParaRPr lang="en-US" sz="2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1496035" y="1778580"/>
                <a:ext cx="5400600" cy="4625609"/>
              </a:xfrm>
            </p:spPr>
            <p:txBody>
              <a:bodyPr>
                <a:normAutofit/>
              </a:bodyPr>
              <a:lstStyle/>
              <a:p>
                <a:pPr marL="118872" indent="0">
                  <a:buNone/>
                </a:pPr>
                <a:r>
                  <a:rPr lang="ru-RU" dirty="0"/>
                  <a:t>Г -</a:t>
                </a:r>
                <a:r>
                  <a:rPr lang="en-US" dirty="0"/>
                  <a:t>&gt; </a:t>
                </a:r>
                <a:r>
                  <a:rPr lang="ru-RU" dirty="0"/>
                  <a:t>Э</a:t>
                </a:r>
              </a:p>
              <a:p>
                <a:pPr marL="11887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𝑧</m:t>
                                  </m:r>
                                </m:e>
                              </m:func>
                              <m:r>
                                <a:rPr lang="en-US" b="0" i="1" smtClean="0">
                                  <a:latin typeface="Cambria Math"/>
                                </a:rPr>
                                <m:t>=</m:t>
                              </m:r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b="0" i="1" smtClean="0">
                                      <a:latin typeface="Cambria Math"/>
                                      <a:ea typeface="Cambria Math"/>
                                    </a:rPr>
                                    <m:t>𝛿</m:t>
                                  </m:r>
                                </m:e>
                              </m:func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b="0" i="1" smtClean="0">
                                      <a:latin typeface="Cambria Math"/>
                                    </a:rPr>
                                    <m:t>φ</m:t>
                                  </m:r>
                                </m:e>
                              </m:func>
                              <m:r>
                                <a:rPr lang="en-US" b="0" i="1" smtClean="0">
                                  <a:latin typeface="Cambria Math"/>
                                </a:rPr>
                                <m:t>+</m:t>
                              </m:r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i="1">
                                      <a:latin typeface="Cambria Math"/>
                                      <a:ea typeface="Cambria Math"/>
                                    </a:rPr>
                                    <m:t>𝛿</m:t>
                                  </m:r>
                                </m:e>
                              </m:func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i="1">
                                      <a:latin typeface="Cambria Math"/>
                                    </a:rPr>
                                    <m:t>φ</m:t>
                                  </m:r>
                                </m:e>
                              </m:func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𝑡</m:t>
                                  </m:r>
                                </m:e>
                              </m:func>
                            </m:e>
                            <m:e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𝑧</m:t>
                                  </m:r>
                                </m:e>
                              </m:func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𝐴</m:t>
                                  </m:r>
                                </m:e>
                              </m:func>
                              <m:r>
                                <a:rPr lang="en-US" b="0" i="1" smtClean="0">
                                  <a:latin typeface="Cambria Math"/>
                                </a:rPr>
                                <m:t>=</m:t>
                              </m:r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i="1">
                                      <a:latin typeface="Cambria Math"/>
                                      <a:ea typeface="Cambria Math"/>
                                    </a:rPr>
                                    <m:t>𝛿</m:t>
                                  </m:r>
                                </m:e>
                              </m:func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𝑡</m:t>
                                  </m:r>
                                </m:e>
                              </m:func>
                            </m:e>
                            <m:e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𝑧</m:t>
                                  </m:r>
                                </m:e>
                              </m:func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𝐴</m:t>
                                  </m:r>
                                </m:e>
                              </m:func>
                              <m:r>
                                <a:rPr lang="en-US" b="0" i="1" smtClean="0">
                                  <a:latin typeface="Cambria Math"/>
                                </a:rPr>
                                <m:t>=</m:t>
                              </m:r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US" b="0" i="0" smtClean="0">
                                      <a:latin typeface="Cambria Math"/>
                                    </a:rPr>
                                    <m:t>−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i="1">
                                      <a:latin typeface="Cambria Math"/>
                                      <a:ea typeface="Cambria Math"/>
                                    </a:rPr>
                                    <m:t>𝛿</m:t>
                                  </m:r>
                                </m:e>
                              </m:func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i="1">
                                      <a:latin typeface="Cambria Math"/>
                                    </a:rPr>
                                    <m:t>φ</m:t>
                                  </m:r>
                                </m:e>
                              </m:func>
                              <m:r>
                                <a:rPr lang="en-US" i="1">
                                  <a:latin typeface="Cambria Math"/>
                                </a:rPr>
                                <m:t>+</m:t>
                              </m:r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i="1">
                                      <a:latin typeface="Cambria Math"/>
                                      <a:ea typeface="Cambria Math"/>
                                    </a:rPr>
                                    <m:t>𝛿</m:t>
                                  </m:r>
                                </m:e>
                              </m:func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i="1">
                                      <a:latin typeface="Cambria Math"/>
                                    </a:rPr>
                                    <m:t>φ</m:t>
                                  </m:r>
                                </m:e>
                              </m:func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𝑡</m:t>
                                  </m:r>
                                </m:e>
                              </m:func>
                            </m:e>
                          </m:eqArr>
                        </m:e>
                      </m:d>
                    </m:oMath>
                  </m:oMathPara>
                </a14:m>
                <a:endParaRPr lang="ru-RU" dirty="0"/>
              </a:p>
              <a:p>
                <a:pPr marL="118872" indent="0">
                  <a:buNone/>
                </a:pPr>
                <a:endParaRPr lang="ru-RU" dirty="0"/>
              </a:p>
              <a:p>
                <a:pPr marL="118872" indent="0">
                  <a:buNone/>
                </a:pPr>
                <a:r>
                  <a:rPr lang="ru-RU" dirty="0"/>
                  <a:t>Э -</a:t>
                </a:r>
                <a:r>
                  <a:rPr lang="en-US" dirty="0"/>
                  <a:t>&gt;</a:t>
                </a:r>
                <a:r>
                  <a:rPr lang="ru-RU" dirty="0"/>
                  <a:t> Г</a:t>
                </a:r>
                <a:endParaRPr lang="en-US" dirty="0"/>
              </a:p>
              <a:p>
                <a:pPr marL="11887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i="1">
                                      <a:latin typeface="Cambria Math"/>
                                      <a:ea typeface="Cambria Math"/>
                                    </a:rPr>
                                    <m:t>𝛿</m:t>
                                  </m:r>
                                  <m:func>
                                    <m:func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/>
                                          <a:ea typeface="Cambria Math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r>
                                        <a:rPr lang="en-US" b="0" i="1" smtClean="0">
                                          <a:latin typeface="Cambria Math"/>
                                          <a:ea typeface="Cambria Math"/>
                                        </a:rPr>
                                        <m:t>𝑡</m:t>
                                      </m:r>
                                    </m:e>
                                  </m:func>
                                  <m:r>
                                    <a:rPr lang="en-US" b="0" i="1" smtClean="0">
                                      <a:latin typeface="Cambria Math"/>
                                      <a:ea typeface="Cambria Math"/>
                                    </a:rPr>
                                    <m:t>=</m:t>
                                  </m:r>
                                  <m:func>
                                    <m:func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/>
                                          <a:ea typeface="Cambria Math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r>
                                        <a:rPr lang="en-US" b="0" i="1" smtClean="0">
                                          <a:latin typeface="Cambria Math"/>
                                          <a:ea typeface="Cambria Math"/>
                                        </a:rPr>
                                        <m:t>𝑧</m:t>
                                      </m:r>
                                    </m:e>
                                  </m:func>
                                  <m:func>
                                    <m:func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/>
                                          <a:ea typeface="Cambria Math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l-GR" i="1">
                                          <a:latin typeface="Cambria Math"/>
                                        </a:rPr>
                                        <m:t>φ</m:t>
                                      </m:r>
                                    </m:e>
                                  </m:func>
                                  <m:r>
                                    <a:rPr lang="en-US" b="0" i="1" smtClean="0">
                                      <a:latin typeface="Cambria Math"/>
                                      <a:ea typeface="Cambria Math"/>
                                    </a:rPr>
                                    <m:t>+</m:t>
                                  </m:r>
                                  <m:func>
                                    <m:func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/>
                                          <a:ea typeface="Cambria Math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r>
                                        <a:rPr lang="en-US" b="0" i="1" smtClean="0">
                                          <a:latin typeface="Cambria Math"/>
                                          <a:ea typeface="Cambria Math"/>
                                        </a:rPr>
                                        <m:t>𝑧</m:t>
                                      </m:r>
                                    </m:e>
                                  </m:func>
                                  <m:func>
                                    <m:func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/>
                                          <a:ea typeface="Cambria Math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l-GR" i="1">
                                          <a:latin typeface="Cambria Math"/>
                                        </a:rPr>
                                        <m:t>φ</m:t>
                                      </m:r>
                                    </m:e>
                                  </m:func>
                                  <m:func>
                                    <m:func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/>
                                          <a:ea typeface="Cambria Math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r>
                                        <a:rPr lang="en-US" b="0" i="1" smtClean="0">
                                          <a:latin typeface="Cambria Math"/>
                                          <a:ea typeface="Cambria Math"/>
                                        </a:rPr>
                                        <m:t>𝐴</m:t>
                                      </m:r>
                                    </m:e>
                                  </m:func>
                                </m:e>
                              </m:func>
                            </m:e>
                            <m:e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i="1">
                                      <a:latin typeface="Cambria Math"/>
                                      <a:ea typeface="Cambria Math"/>
                                    </a:rPr>
                                    <m:t>𝛿</m:t>
                                  </m:r>
                                </m:e>
                              </m:func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𝑡</m:t>
                                  </m:r>
                                </m:e>
                              </m:func>
                              <m:r>
                                <a:rPr lang="en-US" b="0" i="1" smtClean="0">
                                  <a:latin typeface="Cambria Math"/>
                                </a:rPr>
                                <m:t>=</m:t>
                              </m:r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𝑧</m:t>
                                  </m:r>
                                </m:e>
                              </m:func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𝐴</m:t>
                                  </m:r>
                                </m:e>
                              </m:func>
                            </m:e>
                            <m:e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i="1">
                                      <a:latin typeface="Cambria Math"/>
                                      <a:ea typeface="Cambria Math"/>
                                    </a:rPr>
                                    <m:t>𝛿</m:t>
                                  </m:r>
                                </m:e>
                              </m:func>
                              <m:r>
                                <a:rPr lang="en-US" b="0" i="1" smtClean="0">
                                  <a:latin typeface="Cambria Math"/>
                                </a:rPr>
                                <m:t>=</m:t>
                              </m:r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𝑧</m:t>
                                  </m:r>
                                </m:e>
                              </m:func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i="1">
                                      <a:latin typeface="Cambria Math"/>
                                    </a:rPr>
                                    <m:t>φ</m:t>
                                  </m:r>
                                </m:e>
                              </m:func>
                              <m:r>
                                <a:rPr lang="en-US" b="0" i="1" smtClean="0">
                                  <a:latin typeface="Cambria Math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𝑧</m:t>
                                  </m:r>
                                </m:e>
                              </m:func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i="1">
                                      <a:latin typeface="Cambria Math"/>
                                    </a:rPr>
                                    <m:t>φ</m:t>
                                  </m:r>
                                </m:e>
                              </m:func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𝐴</m:t>
                                  </m:r>
                                </m:e>
                              </m:func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  <a:p>
                <a:pPr marL="118872" indent="0">
                  <a:buNone/>
                </a:pPr>
                <a:endParaRPr lang="en-US" dirty="0"/>
              </a:p>
              <a:p>
                <a:pPr marL="118872" indent="0">
                  <a:buNone/>
                </a:pPr>
                <a:r>
                  <a:rPr lang="en-US" dirty="0"/>
                  <a:t>(</a:t>
                </a:r>
                <a:r>
                  <a:rPr lang="ru-RU" dirty="0"/>
                  <a:t>вывод формул можно посмотреть в </a:t>
                </a:r>
              </a:p>
              <a:p>
                <a:pPr marL="118872" indent="0">
                  <a:buNone/>
                </a:pPr>
                <a:r>
                  <a:rPr lang="en-US" dirty="0"/>
                  <a:t>http://www.astronet.ru/db/msg/1190817/node16.html)</a:t>
                </a:r>
              </a:p>
            </p:txBody>
          </p:sp>
        </mc:Choice>
        <mc:Fallback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496035" y="1778580"/>
                <a:ext cx="5400600" cy="4625609"/>
              </a:xfrm>
              <a:blipFill>
                <a:blip r:embed="rId2"/>
                <a:stretch>
                  <a:fillRect t="-92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6636" y="2276873"/>
            <a:ext cx="3762375" cy="3629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66607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7E046A0D-E230-4E68-B316-5AB15C09C5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Ориентирование на небе</a:t>
            </a: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9D35700A-7395-430C-97CA-D386DBC3C5FC}"/>
              </a:ext>
            </a:extLst>
          </p:cNvPr>
          <p:cNvSpPr txBox="1">
            <a:spLocks/>
          </p:cNvSpPr>
          <p:nvPr/>
        </p:nvSpPr>
        <p:spPr>
          <a:xfrm>
            <a:off x="1981200" y="2407640"/>
            <a:ext cx="9721442" cy="399316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8872" indent="0">
              <a:buNone/>
            </a:pPr>
            <a:r>
              <a:rPr lang="ru-RU" b="1" dirty="0"/>
              <a:t>     Дано:</a:t>
            </a:r>
          </a:p>
          <a:p>
            <a:pPr marL="404622" indent="-285750"/>
            <a:r>
              <a:rPr lang="ru-RU" b="1" dirty="0"/>
              <a:t>дата, время</a:t>
            </a:r>
          </a:p>
          <a:p>
            <a:pPr marL="404622" indent="-285750"/>
            <a:r>
              <a:rPr lang="el-GR" b="1" dirty="0"/>
              <a:t>α</a:t>
            </a:r>
            <a:r>
              <a:rPr lang="ru-RU" b="1" dirty="0"/>
              <a:t>, </a:t>
            </a:r>
            <a:r>
              <a:rPr lang="el-GR" b="1" dirty="0"/>
              <a:t>δ</a:t>
            </a:r>
            <a:br>
              <a:rPr lang="ru-RU" dirty="0"/>
            </a:br>
            <a:r>
              <a:rPr lang="ru-RU" dirty="0"/>
              <a:t>Что делать:</a:t>
            </a:r>
          </a:p>
          <a:p>
            <a:pPr marL="461772" indent="-342900">
              <a:buFont typeface="+mj-lt"/>
              <a:buAutoNum type="arabicPeriod"/>
            </a:pPr>
            <a:r>
              <a:rPr lang="ru-RU" dirty="0"/>
              <a:t>Ищем полярную звезду</a:t>
            </a:r>
          </a:p>
          <a:p>
            <a:pPr marL="461772" indent="-342900">
              <a:buFont typeface="+mj-lt"/>
              <a:buAutoNum type="arabicPeriod"/>
            </a:pPr>
            <a:r>
              <a:rPr lang="ru-RU" dirty="0"/>
              <a:t>Находим плоскость небесного экватора</a:t>
            </a:r>
          </a:p>
          <a:p>
            <a:pPr marL="461772" indent="-342900">
              <a:buFont typeface="+mj-lt"/>
              <a:buAutoNum type="arabicPeriod"/>
            </a:pPr>
            <a:r>
              <a:rPr lang="ru-RU" dirty="0"/>
              <a:t>Ищем точку весеннего равноденствия (</a:t>
            </a:r>
            <a:r>
              <a:rPr lang="el-GR" dirty="0"/>
              <a:t>γ</a:t>
            </a:r>
            <a:r>
              <a:rPr lang="ru-RU" dirty="0"/>
              <a:t>) на момент начала суток</a:t>
            </a:r>
          </a:p>
          <a:p>
            <a:pPr marL="461772" indent="-342900">
              <a:buFont typeface="+mj-lt"/>
              <a:buAutoNum type="arabicPeriod"/>
            </a:pPr>
            <a:r>
              <a:rPr lang="ru-RU" dirty="0"/>
              <a:t>Ищем, куда переместится точка весеннего равноденствия на текущий момент времени</a:t>
            </a:r>
          </a:p>
          <a:p>
            <a:pPr marL="461772" indent="-342900">
              <a:buFont typeface="+mj-lt"/>
              <a:buAutoNum type="arabicPeriod"/>
            </a:pPr>
            <a:r>
              <a:rPr lang="ru-RU" dirty="0"/>
              <a:t>Находим относительно точки весеннего равноденствия точку с координатами </a:t>
            </a:r>
            <a:r>
              <a:rPr lang="el-GR" dirty="0"/>
              <a:t>α</a:t>
            </a:r>
            <a:r>
              <a:rPr lang="ru-RU" dirty="0"/>
              <a:t>, </a:t>
            </a:r>
            <a:r>
              <a:rPr lang="el-GR" dirty="0"/>
              <a:t>δ</a:t>
            </a:r>
            <a:endParaRPr lang="ru-RU" dirty="0"/>
          </a:p>
          <a:p>
            <a:pPr marL="461772" indent="-3429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99273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7E046A0D-E230-4E68-B316-5AB15C09C5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Ориентирование на небе</a:t>
            </a: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9D35700A-7395-430C-97CA-D386DBC3C5FC}"/>
              </a:ext>
            </a:extLst>
          </p:cNvPr>
          <p:cNvSpPr txBox="1">
            <a:spLocks/>
          </p:cNvSpPr>
          <p:nvPr/>
        </p:nvSpPr>
        <p:spPr>
          <a:xfrm>
            <a:off x="1981200" y="2407640"/>
            <a:ext cx="9721442" cy="399316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61772" indent="-342900">
              <a:buFont typeface="+mj-lt"/>
              <a:buAutoNum type="arabicPeriod" startAt="3"/>
            </a:pPr>
            <a:r>
              <a:rPr lang="ru-RU" dirty="0"/>
              <a:t>Ищем точку весеннего равноденствия (</a:t>
            </a:r>
            <a:r>
              <a:rPr lang="el-GR" dirty="0"/>
              <a:t>γ</a:t>
            </a:r>
            <a:r>
              <a:rPr lang="ru-RU" dirty="0"/>
              <a:t>) на момент начала суток:</a:t>
            </a:r>
          </a:p>
          <a:p>
            <a:pPr marL="118872" indent="0">
              <a:buNone/>
            </a:pPr>
            <a:endParaRPr lang="en-US" dirty="0"/>
          </a:p>
        </p:txBody>
      </p:sp>
      <p:graphicFrame>
        <p:nvGraphicFramePr>
          <p:cNvPr id="2" name="Таблица 1">
            <a:extLst>
              <a:ext uri="{FF2B5EF4-FFF2-40B4-BE49-F238E27FC236}">
                <a16:creationId xmlns:a16="http://schemas.microsoft.com/office/drawing/2014/main" id="{89A6883D-0BC7-4AFC-8384-F60AB473A2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9403414"/>
              </p:ext>
            </p:extLst>
          </p:nvPr>
        </p:nvGraphicFramePr>
        <p:xfrm>
          <a:off x="1981200" y="2984694"/>
          <a:ext cx="8128000" cy="239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1539479681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4555599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Месяц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Где точка весеннего равноденствия </a:t>
                      </a:r>
                      <a:br>
                        <a:rPr lang="ru-RU" dirty="0"/>
                      </a:br>
                      <a:r>
                        <a:rPr lang="ru-RU" dirty="0"/>
                        <a:t>на долготе 30 градусов </a:t>
                      </a:r>
                      <a:br>
                        <a:rPr lang="ru-RU" dirty="0"/>
                      </a:br>
                      <a:r>
                        <a:rPr lang="ru-RU" dirty="0"/>
                        <a:t>на начало суток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62427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июль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восток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64051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октябрь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юг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32968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январь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запад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31028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апрель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север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86818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408440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231136" y="312739"/>
            <a:ext cx="7729728" cy="1188720"/>
          </a:xfrm>
        </p:spPr>
        <p:txBody>
          <a:bodyPr>
            <a:normAutofit/>
          </a:bodyPr>
          <a:lstStyle/>
          <a:p>
            <a:r>
              <a:rPr lang="ru-RU" dirty="0"/>
              <a:t>Годичное  и суточное</a:t>
            </a:r>
            <a:br>
              <a:rPr lang="ru-RU" dirty="0"/>
            </a:br>
            <a:r>
              <a:rPr lang="ru-RU" dirty="0"/>
              <a:t>Вращение Земли</a:t>
            </a:r>
            <a:endParaRPr lang="en-US" dirty="0"/>
          </a:p>
        </p:txBody>
      </p:sp>
      <p:sp>
        <p:nvSpPr>
          <p:cNvPr id="4" name="AutoShape 2" descr="Вращение Земли вокруг своей оси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 descr="Вращение Земли вокруг своей оси"/>
          <p:cNvSpPr>
            <a:spLocks noChangeAspect="1" noChangeArrowheads="1"/>
          </p:cNvSpPr>
          <p:nvPr/>
        </p:nvSpPr>
        <p:spPr bwMode="auto">
          <a:xfrm>
            <a:off x="18319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146" name="Picture 2" descr="https://ykl-res.azureedge.net/869a84a0-31a5-48fe-b70e-cf353bb59546/%D0%92%D1%80%D0%B0%D1%89%D0%B5%D0%BD%D0%B8%D0%B5%20%D0%B2%D0%BE%D0%BA%D1%80%D1%83%D0%B3%20%D0%A1%D0%BE%D0%BB%D0%BD%D1%86%D0%B0-w160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1" y="1828800"/>
            <a:ext cx="7693025" cy="4844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9090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231136" y="343907"/>
            <a:ext cx="7729728" cy="1188720"/>
          </a:xfrm>
        </p:spPr>
        <p:txBody>
          <a:bodyPr>
            <a:normAutofit/>
          </a:bodyPr>
          <a:lstStyle/>
          <a:p>
            <a:r>
              <a:rPr lang="ru-RU" dirty="0"/>
              <a:t>Наклон оси вращения Земли </a:t>
            </a:r>
            <a:br>
              <a:rPr lang="ru-RU" dirty="0"/>
            </a:br>
            <a:r>
              <a:rPr lang="ru-RU" dirty="0"/>
              <a:t>по отношению к эклиптике</a:t>
            </a:r>
          </a:p>
        </p:txBody>
      </p:sp>
      <p:pic>
        <p:nvPicPr>
          <p:cNvPr id="7170" name="Picture 2" descr="File:ÐÐµÐ¼Ð»Ñ2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1664" y="1628800"/>
            <a:ext cx="5976664" cy="5250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4053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48F6F91-CFB7-4ECB-AB5C-3AFF8591C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Юлианский календарь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123D8D5-B466-4FCE-BA9F-0E4C5AB8E8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(с 1 января 45 года до н. э.)</a:t>
            </a:r>
          </a:p>
          <a:p>
            <a:pPr marL="0" indent="0">
              <a:buNone/>
            </a:pPr>
            <a:r>
              <a:rPr lang="ru-RU" dirty="0"/>
              <a:t>365,25 = 365 + 1 /4 </a:t>
            </a:r>
          </a:p>
          <a:p>
            <a:pPr marL="0" indent="0">
              <a:buNone/>
            </a:pPr>
            <a:r>
              <a:rPr lang="ru-RU" dirty="0"/>
              <a:t>• год, номер которого кратен 4, — високосный; </a:t>
            </a:r>
          </a:p>
          <a:p>
            <a:pPr marL="0" indent="0">
              <a:buNone/>
            </a:pPr>
            <a:r>
              <a:rPr lang="ru-RU" dirty="0"/>
              <a:t>• остальные года — </a:t>
            </a:r>
            <a:r>
              <a:rPr lang="ru-RU" dirty="0" err="1"/>
              <a:t>невисокосные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E572971-3453-4E06-AE68-0FDF9BFE84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716" r="16376"/>
          <a:stretch/>
        </p:blipFill>
        <p:spPr>
          <a:xfrm>
            <a:off x="7617204" y="2323749"/>
            <a:ext cx="3010839" cy="3973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2828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48F6F91-CFB7-4ECB-AB5C-3AFF8591C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Григорианский календарь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123D8D5-B466-4FCE-BA9F-0E4C5AB8E8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8446" y="2658723"/>
            <a:ext cx="7729728" cy="3101983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(с 4 октября 1582 года)</a:t>
            </a:r>
          </a:p>
          <a:p>
            <a:pPr marL="0" indent="0">
              <a:buNone/>
            </a:pPr>
            <a:r>
              <a:rPr lang="ru-RU" dirty="0"/>
              <a:t>365,2425 = 365 + 1 /4 — 1 /100 + 1 /400 </a:t>
            </a:r>
          </a:p>
          <a:p>
            <a:pPr marL="0" indent="0">
              <a:buNone/>
            </a:pPr>
            <a:r>
              <a:rPr lang="ru-RU" dirty="0"/>
              <a:t>• год, номер которого кратен 400, — високосный; </a:t>
            </a:r>
          </a:p>
          <a:p>
            <a:pPr marL="0" indent="0">
              <a:buNone/>
            </a:pPr>
            <a:r>
              <a:rPr lang="ru-RU" dirty="0"/>
              <a:t>• остальные года, номер которых кратен 100, — </a:t>
            </a:r>
            <a:br>
              <a:rPr lang="ru-RU" dirty="0"/>
            </a:br>
            <a:r>
              <a:rPr lang="ru-RU" dirty="0" err="1"/>
              <a:t>невисокосные</a:t>
            </a:r>
            <a:r>
              <a:rPr lang="ru-RU" dirty="0"/>
              <a:t>; </a:t>
            </a:r>
          </a:p>
          <a:p>
            <a:pPr marL="0" indent="0">
              <a:buNone/>
            </a:pPr>
            <a:r>
              <a:rPr lang="ru-RU" dirty="0"/>
              <a:t>• остальные года, номер которых кратен 4, — </a:t>
            </a:r>
            <a:br>
              <a:rPr lang="ru-RU" dirty="0"/>
            </a:br>
            <a:r>
              <a:rPr lang="ru-RU" dirty="0"/>
              <a:t>високосные; </a:t>
            </a:r>
          </a:p>
          <a:p>
            <a:pPr marL="0" indent="0">
              <a:buNone/>
            </a:pPr>
            <a:r>
              <a:rPr lang="ru-RU" dirty="0"/>
              <a:t>• остальные года — </a:t>
            </a:r>
            <a:r>
              <a:rPr lang="ru-RU" dirty="0" err="1"/>
              <a:t>невисокосные</a:t>
            </a:r>
            <a:endParaRPr lang="ru-RU" dirty="0"/>
          </a:p>
        </p:txBody>
      </p:sp>
      <p:pic>
        <p:nvPicPr>
          <p:cNvPr id="3074" name="Picture 2" descr="https://img3.eadaily.com/r617x617/o/224/96cc00021f9199135300ec4709746.jpg">
            <a:extLst>
              <a:ext uri="{FF2B5EF4-FFF2-40B4-BE49-F238E27FC236}">
                <a16:creationId xmlns:a16="http://schemas.microsoft.com/office/drawing/2014/main" id="{6EEE231C-3003-41CC-86D9-7AD57BB755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750806"/>
            <a:ext cx="5876925" cy="300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79454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6DACE37-94EE-457E-8F40-9074F7D25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Погрешность в одни сутки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11ED1B8-4822-426B-81A3-29B45B6007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• В юлианском календаре возникает примерно за 128 лет. </a:t>
            </a:r>
          </a:p>
          <a:p>
            <a:pPr marL="0" indent="0">
              <a:buNone/>
            </a:pPr>
            <a:r>
              <a:rPr lang="ru-RU" dirty="0"/>
              <a:t>• В григорианском календаре возникает примерно за 10 тысяч лет.</a:t>
            </a:r>
          </a:p>
        </p:txBody>
      </p:sp>
    </p:spTree>
    <p:extLst>
      <p:ext uri="{BB962C8B-B14F-4D97-AF65-F5344CB8AC3E}">
        <p14:creationId xmlns:p14="http://schemas.microsoft.com/office/powerpoint/2010/main" val="28513223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6799523-9A29-4319-BDE4-FE96BFEA9E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Разница между григорианским и юлианским календарями</a:t>
            </a:r>
          </a:p>
        </p:txBody>
      </p:sp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553A0479-2360-48CF-A6F8-839B8715A39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0319029"/>
              </p:ext>
            </p:extLst>
          </p:nvPr>
        </p:nvGraphicFramePr>
        <p:xfrm>
          <a:off x="713946" y="2789427"/>
          <a:ext cx="10764108" cy="3108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91027">
                  <a:extLst>
                    <a:ext uri="{9D8B030D-6E8A-4147-A177-3AD203B41FA5}">
                      <a16:colId xmlns:a16="http://schemas.microsoft.com/office/drawing/2014/main" val="818534539"/>
                    </a:ext>
                  </a:extLst>
                </a:gridCol>
                <a:gridCol w="2691027">
                  <a:extLst>
                    <a:ext uri="{9D8B030D-6E8A-4147-A177-3AD203B41FA5}">
                      <a16:colId xmlns:a16="http://schemas.microsoft.com/office/drawing/2014/main" val="1900338521"/>
                    </a:ext>
                  </a:extLst>
                </a:gridCol>
                <a:gridCol w="2691027">
                  <a:extLst>
                    <a:ext uri="{9D8B030D-6E8A-4147-A177-3AD203B41FA5}">
                      <a16:colId xmlns:a16="http://schemas.microsoft.com/office/drawing/2014/main" val="862801393"/>
                    </a:ext>
                  </a:extLst>
                </a:gridCol>
                <a:gridCol w="2691027">
                  <a:extLst>
                    <a:ext uri="{9D8B030D-6E8A-4147-A177-3AD203B41FA5}">
                      <a16:colId xmlns:a16="http://schemas.microsoft.com/office/drawing/2014/main" val="1677678086"/>
                    </a:ext>
                  </a:extLst>
                </a:gridCol>
              </a:tblGrid>
              <a:tr h="195001">
                <a:tc>
                  <a:txBody>
                    <a:bodyPr/>
                    <a:lstStyle/>
                    <a:p>
                      <a:r>
                        <a:rPr lang="ru-RU" dirty="0"/>
                        <a:t>Век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Разница, дней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Период (по юлианскому календарю)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Период (по григорианскому календарю)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1377434"/>
                  </a:ext>
                </a:extLst>
              </a:tr>
              <a:tr h="195001">
                <a:tc>
                  <a:txBody>
                    <a:bodyPr/>
                    <a:lstStyle/>
                    <a:p>
                      <a:r>
                        <a:rPr lang="en-US" dirty="0"/>
                        <a:t>XVI </a:t>
                      </a:r>
                      <a:r>
                        <a:rPr lang="ru-RU" dirty="0"/>
                        <a:t>и </a:t>
                      </a:r>
                      <a:r>
                        <a:rPr lang="en-US" dirty="0"/>
                        <a:t>XVII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29.02.1500- 28.02.1700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10.03.1500- 10.03.1700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5166288"/>
                  </a:ext>
                </a:extLst>
              </a:tr>
              <a:tr h="195001">
                <a:tc>
                  <a:txBody>
                    <a:bodyPr/>
                    <a:lstStyle/>
                    <a:p>
                      <a:r>
                        <a:rPr lang="en-US" dirty="0"/>
                        <a:t>XVIII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29.02.1700- 28.02.1800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11.03.1700- 11.03.1800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6558435"/>
                  </a:ext>
                </a:extLst>
              </a:tr>
              <a:tr h="195001">
                <a:tc>
                  <a:txBody>
                    <a:bodyPr/>
                    <a:lstStyle/>
                    <a:p>
                      <a:r>
                        <a:rPr lang="en-US" dirty="0"/>
                        <a:t>XIX 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29.02.1800- 28.02.1900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12.03.1800- 12.03.1900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817187"/>
                  </a:ext>
                </a:extLst>
              </a:tr>
              <a:tr h="195001">
                <a:tc>
                  <a:txBody>
                    <a:bodyPr/>
                    <a:lstStyle/>
                    <a:p>
                      <a:r>
                        <a:rPr lang="en-US" dirty="0"/>
                        <a:t>XX </a:t>
                      </a:r>
                      <a:r>
                        <a:rPr lang="ru-RU" dirty="0"/>
                        <a:t>и </a:t>
                      </a:r>
                      <a:r>
                        <a:rPr lang="en-US" dirty="0"/>
                        <a:t>XXI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29.02.1900- 28.02.2100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13.03.1900- 13.03.2100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4658204"/>
                  </a:ext>
                </a:extLst>
              </a:tr>
              <a:tr h="195001">
                <a:tc>
                  <a:txBody>
                    <a:bodyPr/>
                    <a:lstStyle/>
                    <a:p>
                      <a:r>
                        <a:rPr lang="en-US" dirty="0"/>
                        <a:t>XXII 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29.02.2100- 28.02.2200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14.03.2100- 14.03.2200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4865760"/>
                  </a:ext>
                </a:extLst>
              </a:tr>
              <a:tr h="195001">
                <a:tc>
                  <a:txBody>
                    <a:bodyPr/>
                    <a:lstStyle/>
                    <a:p>
                      <a:r>
                        <a:rPr lang="en-US" dirty="0"/>
                        <a:t>XXIII 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29.02.2200- 28.02.2300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15.03.2200- 15.03.2300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25198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655898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2EF8F25-9FDF-4ECD-8F61-C0F86902A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Алгоритм вычисления дня недели</a:t>
            </a:r>
            <a:br>
              <a:rPr lang="ru-RU" dirty="0"/>
            </a:br>
            <a:r>
              <a:rPr lang="ru-RU" dirty="0"/>
              <a:t>(для любой даты позднее 1583 года)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5CFD9CB-C4D5-4F41-B7AD-E3D4FF45D1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2638044"/>
            <a:ext cx="7729728" cy="3101983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Все деления целочисленные (остаток отбрасывается).</a:t>
            </a:r>
          </a:p>
          <a:p>
            <a:pPr marL="342900" indent="-342900">
              <a:buAutoNum type="arabicPeriod"/>
            </a:pPr>
            <a:r>
              <a:rPr lang="ru-RU" dirty="0"/>
              <a:t>a = (14 − месяц) / 12 </a:t>
            </a:r>
          </a:p>
          <a:p>
            <a:pPr marL="342900" indent="-342900">
              <a:buAutoNum type="arabicPeriod"/>
            </a:pPr>
            <a:r>
              <a:rPr lang="ru-RU" dirty="0"/>
              <a:t>y = год − a </a:t>
            </a:r>
          </a:p>
          <a:p>
            <a:pPr marL="342900" indent="-342900">
              <a:buAutoNum type="arabicPeriod"/>
            </a:pPr>
            <a:r>
              <a:rPr lang="ru-RU" dirty="0"/>
              <a:t>m = месяц + 12 * a − 2</a:t>
            </a:r>
          </a:p>
          <a:p>
            <a:pPr marL="342900" indent="-342900">
              <a:buAutoNum type="arabicPeriod"/>
            </a:pPr>
            <a:r>
              <a:rPr lang="ru-RU" dirty="0" err="1"/>
              <a:t>ДеньНедели</a:t>
            </a:r>
            <a:r>
              <a:rPr lang="ru-RU" dirty="0"/>
              <a:t> = (7000 + (день + y + y / 4 − y / 100 + y / 400 + (31 * m) / 12)) ОСТАТОК 7 </a:t>
            </a:r>
          </a:p>
          <a:p>
            <a:pPr marL="342900" indent="-342900">
              <a:buAutoNum type="arabicPeriod"/>
            </a:pPr>
            <a:r>
              <a:rPr lang="ru-RU" dirty="0"/>
              <a:t>Результат: 0 - воскресенье, 1 - понедельник и т. д.</a:t>
            </a:r>
          </a:p>
        </p:txBody>
      </p:sp>
    </p:spTree>
    <p:extLst>
      <p:ext uri="{BB962C8B-B14F-4D97-AF65-F5344CB8AC3E}">
        <p14:creationId xmlns:p14="http://schemas.microsoft.com/office/powerpoint/2010/main" val="1018718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2EF8F25-9FDF-4ECD-8F61-C0F86902A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пример вычисления дня недели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5CFD9CB-C4D5-4F41-B7AD-E3D4FF45D1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2638044"/>
            <a:ext cx="7729728" cy="3101983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16 июня 2021 года</a:t>
            </a:r>
          </a:p>
          <a:p>
            <a:pPr marL="342900" indent="-342900">
              <a:buAutoNum type="arabicPeriod"/>
            </a:pPr>
            <a:r>
              <a:rPr lang="ru-RU" dirty="0"/>
              <a:t>a = 0 </a:t>
            </a:r>
          </a:p>
          <a:p>
            <a:pPr marL="342900" indent="-342900">
              <a:buAutoNum type="arabicPeriod"/>
            </a:pPr>
            <a:r>
              <a:rPr lang="ru-RU" dirty="0"/>
              <a:t>y = 2021 </a:t>
            </a:r>
          </a:p>
          <a:p>
            <a:pPr marL="342900" indent="-342900">
              <a:buAutoNum type="arabicPeriod"/>
            </a:pPr>
            <a:r>
              <a:rPr lang="ru-RU" dirty="0"/>
              <a:t>m = 4</a:t>
            </a:r>
          </a:p>
          <a:p>
            <a:pPr marL="342900" indent="-342900">
              <a:buAutoNum type="arabicPeriod"/>
            </a:pPr>
            <a:r>
              <a:rPr lang="ru-RU" dirty="0" err="1"/>
              <a:t>ДеньНедели</a:t>
            </a:r>
            <a:r>
              <a:rPr lang="ru-RU" dirty="0"/>
              <a:t> = (7000 + (16 + 2021 + 2021 / 4 − 2021 / 100 + 2021 / 400 + (31 * 4) / 12)) ОСТАТОК 7 ≈ 9537.43 ОСТАТОК 7 = 3.43</a:t>
            </a:r>
          </a:p>
          <a:p>
            <a:pPr marL="342900" indent="-342900">
              <a:buAutoNum type="arabicPeriod"/>
            </a:pPr>
            <a:r>
              <a:rPr lang="ru-RU" dirty="0"/>
              <a:t>Результат: 3 - среда</a:t>
            </a:r>
          </a:p>
        </p:txBody>
      </p:sp>
    </p:spTree>
    <p:extLst>
      <p:ext uri="{BB962C8B-B14F-4D97-AF65-F5344CB8AC3E}">
        <p14:creationId xmlns:p14="http://schemas.microsoft.com/office/powerpoint/2010/main" val="7089313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7235B9B-0939-4896-812A-EA111C8183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Шкалы времени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80AE3B7-1677-4170-BAAF-D54A3095B2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2638044"/>
            <a:ext cx="7729728" cy="2949024"/>
          </a:xfrm>
        </p:spPr>
        <p:txBody>
          <a:bodyPr>
            <a:normAutofit/>
          </a:bodyPr>
          <a:lstStyle/>
          <a:p>
            <a:r>
              <a:rPr lang="ru-RU" dirty="0"/>
              <a:t>звездное время GMST</a:t>
            </a:r>
          </a:p>
          <a:p>
            <a:r>
              <a:rPr lang="ru-RU" dirty="0"/>
              <a:t>солнечное или Всемирное время UT</a:t>
            </a:r>
          </a:p>
          <a:p>
            <a:r>
              <a:rPr lang="ru-RU" dirty="0" err="1"/>
              <a:t>эфемеридное</a:t>
            </a:r>
            <a:r>
              <a:rPr lang="ru-RU" dirty="0"/>
              <a:t> время ET</a:t>
            </a:r>
          </a:p>
          <a:p>
            <a:r>
              <a:rPr lang="ru-RU" dirty="0"/>
              <a:t>атомное время TAI</a:t>
            </a:r>
          </a:p>
          <a:p>
            <a:endParaRPr lang="ru-RU" dirty="0"/>
          </a:p>
          <a:p>
            <a:r>
              <a:rPr lang="ru-RU" dirty="0"/>
              <a:t>TDB - динамическое барицентрическое время</a:t>
            </a:r>
          </a:p>
          <a:p>
            <a:r>
              <a:rPr lang="ru-RU" dirty="0"/>
              <a:t>TDT - земное динамическое время</a:t>
            </a:r>
          </a:p>
        </p:txBody>
      </p:sp>
    </p:spTree>
    <p:extLst>
      <p:ext uri="{BB962C8B-B14F-4D97-AF65-F5344CB8AC3E}">
        <p14:creationId xmlns:p14="http://schemas.microsoft.com/office/powerpoint/2010/main" val="20499987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5CF4014-67FC-4A01-B9FA-F2AF201F18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звездное время (</a:t>
            </a:r>
            <a:r>
              <a:rPr lang="en-US" dirty="0"/>
              <a:t>GMST</a:t>
            </a:r>
            <a:r>
              <a:rPr lang="ru-RU" dirty="0"/>
              <a:t>)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CD0F898-852E-4C64-A0E5-992BD679A8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связано с вращением Земли относительно неподвижных звезд</a:t>
            </a:r>
          </a:p>
          <a:p>
            <a:pPr marL="0" indent="0">
              <a:buNone/>
            </a:pPr>
            <a:r>
              <a:rPr lang="ru-RU" dirty="0"/>
              <a:t>1 сутки звездного времени – это примерно 23 часа 56 минут 4 секунды</a:t>
            </a:r>
          </a:p>
        </p:txBody>
      </p:sp>
      <p:pic>
        <p:nvPicPr>
          <p:cNvPr id="4098" name="Picture 2" descr="Звёздное время — Википедия">
            <a:extLst>
              <a:ext uri="{FF2B5EF4-FFF2-40B4-BE49-F238E27FC236}">
                <a16:creationId xmlns:a16="http://schemas.microsoft.com/office/drawing/2014/main" id="{85AC90BF-748B-4065-999A-E60B7A3525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9665" y="3429000"/>
            <a:ext cx="4872670" cy="3311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59160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84F33E4-CD0C-44FA-A6B7-DD90533E7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Эфемеридное</a:t>
            </a:r>
            <a:r>
              <a:rPr lang="ru-RU" dirty="0"/>
              <a:t> время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4A96550-A22B-4D6B-9339-26B542F15A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Не связано с вращением Земли</a:t>
            </a:r>
          </a:p>
          <a:p>
            <a:pPr marL="0" indent="0">
              <a:buNone/>
            </a:pPr>
            <a:r>
              <a:rPr lang="ru-RU" dirty="0"/>
              <a:t>Определено через орбитальное движение Земли вокруг Солнца, но его практическая реализация обычно получается иным образом (например, </a:t>
            </a:r>
            <a:br>
              <a:rPr lang="ru-RU" dirty="0"/>
            </a:br>
            <a:r>
              <a:rPr lang="ru-RU" dirty="0"/>
              <a:t>на основе наблюдений Луны)</a:t>
            </a:r>
          </a:p>
        </p:txBody>
      </p:sp>
    </p:spTree>
    <p:extLst>
      <p:ext uri="{BB962C8B-B14F-4D97-AF65-F5344CB8AC3E}">
        <p14:creationId xmlns:p14="http://schemas.microsoft.com/office/powerpoint/2010/main" val="42658304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231136" y="312739"/>
            <a:ext cx="7729728" cy="1188720"/>
          </a:xfrm>
        </p:spPr>
        <p:txBody>
          <a:bodyPr>
            <a:normAutofit/>
          </a:bodyPr>
          <a:lstStyle/>
          <a:p>
            <a:r>
              <a:rPr lang="ru-RU" dirty="0"/>
              <a:t>Годичное  и суточное</a:t>
            </a:r>
            <a:br>
              <a:rPr lang="ru-RU" dirty="0"/>
            </a:br>
            <a:r>
              <a:rPr lang="ru-RU" dirty="0"/>
              <a:t>Вращение Земли</a:t>
            </a:r>
            <a:endParaRPr lang="en-US" dirty="0"/>
          </a:p>
        </p:txBody>
      </p:sp>
      <p:sp>
        <p:nvSpPr>
          <p:cNvPr id="4" name="AutoShape 2" descr="Вращение Земли вокруг своей оси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 descr="Вращение Земли вокруг своей оси"/>
          <p:cNvSpPr>
            <a:spLocks noChangeAspect="1" noChangeArrowheads="1"/>
          </p:cNvSpPr>
          <p:nvPr/>
        </p:nvSpPr>
        <p:spPr bwMode="auto">
          <a:xfrm>
            <a:off x="18319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170" name="Picture 2" descr="Орбита Земли вокруг Солнца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0451" y="1676400"/>
            <a:ext cx="7543799" cy="502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65382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9286CEA-515F-469E-AEFC-BE517AB59E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Динамические шкалы времени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1C40354-FB02-44C9-9998-067D6106DA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TDB - динамическое барицентрическое время,</a:t>
            </a:r>
          </a:p>
          <a:p>
            <a:r>
              <a:rPr lang="ru-RU" dirty="0"/>
              <a:t>TDT - земное динамическое время.</a:t>
            </a:r>
          </a:p>
          <a:p>
            <a:pPr marL="0" indent="0">
              <a:buNone/>
            </a:pPr>
            <a:r>
              <a:rPr lang="ru-RU" dirty="0"/>
              <a:t>единицей двух шкал является секунда СИ на среднем уровне моря</a:t>
            </a:r>
            <a:br>
              <a:rPr lang="ru-RU" dirty="0"/>
            </a:br>
            <a:r>
              <a:rPr lang="ru-RU" dirty="0"/>
              <a:t>TDT отличается от TDB только периодическими колебаниями</a:t>
            </a:r>
            <a:br>
              <a:rPr lang="ru-RU" dirty="0"/>
            </a:br>
            <a:r>
              <a:rPr lang="ru-RU" dirty="0"/>
              <a:t>TDT – это продолжение </a:t>
            </a:r>
            <a:r>
              <a:rPr lang="ru-RU" dirty="0" err="1"/>
              <a:t>эфемеридного</a:t>
            </a:r>
            <a:r>
              <a:rPr lang="ru-RU" dirty="0"/>
              <a:t> времени</a:t>
            </a:r>
            <a:br>
              <a:rPr lang="ru-RU" dirty="0"/>
            </a:br>
            <a:br>
              <a:rPr lang="ru-RU" dirty="0"/>
            </a:b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639212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F41AD8C-4B97-4218-AAC0-B5E7ECC06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Современные динамические шкалы времени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6AF4513-1603-4522-A240-96420050F0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ru-RU" dirty="0"/>
              <a:t>Земное время (TT) - шкала координатного времени на поверхности Земли</a:t>
            </a:r>
          </a:p>
          <a:p>
            <a:pPr marL="0" indent="0">
              <a:buNone/>
            </a:pPr>
            <a:r>
              <a:rPr lang="ru-RU" dirty="0"/>
              <a:t>Это линейное </a:t>
            </a:r>
            <a:r>
              <a:rPr lang="ru-RU" dirty="0" err="1"/>
              <a:t>решкалирование</a:t>
            </a:r>
            <a:r>
              <a:rPr lang="ru-RU" dirty="0"/>
              <a:t> TCG, чтобы TT давала среднюю длительность секунды, совпадающую с секундой атомного времени TAI</a:t>
            </a:r>
          </a:p>
          <a:p>
            <a:r>
              <a:rPr lang="ru-RU" dirty="0"/>
              <a:t>Геоцентрическое координатное время (TCG ) - это координатное время, имеющее свое пространственное начало в центре массы Земли</a:t>
            </a:r>
          </a:p>
          <a:p>
            <a:pPr marL="0" indent="0">
              <a:buNone/>
            </a:pPr>
            <a:r>
              <a:rPr lang="ru-RU" dirty="0"/>
              <a:t>TCG - TT = LG* (JD -2443144.5) * 86400 секунд, где LG = 6.969290134e-10</a:t>
            </a:r>
          </a:p>
          <a:p>
            <a:r>
              <a:rPr lang="ru-RU" dirty="0"/>
              <a:t>Барицентрическое координатное время (TCB ) - это координатное время, имеющее свое пространственное начало в барицентре Солнечной системы. </a:t>
            </a:r>
          </a:p>
          <a:p>
            <a:pPr marL="0" indent="0">
              <a:buNone/>
            </a:pPr>
            <a:r>
              <a:rPr lang="ru-RU" dirty="0"/>
              <a:t>Если пренебречь периодическими членами, то </a:t>
            </a:r>
            <a:br>
              <a:rPr lang="ru-RU" dirty="0"/>
            </a:br>
            <a:r>
              <a:rPr lang="ru-RU" dirty="0"/>
              <a:t>TCB - TT = LB* (JD -2443144.5) * 86400 секунд, где LB ≈ 1,55051976772e-08</a:t>
            </a:r>
          </a:p>
        </p:txBody>
      </p:sp>
    </p:spTree>
    <p:extLst>
      <p:ext uri="{BB962C8B-B14F-4D97-AF65-F5344CB8AC3E}">
        <p14:creationId xmlns:p14="http://schemas.microsoft.com/office/powerpoint/2010/main" val="39052176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ED82E2D-8051-4AFD-90D6-6276D9C3A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Солнечное время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23F4CA4-920C-4B98-8095-650502D0AF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0520" y="2638043"/>
            <a:ext cx="6396449" cy="3101983"/>
          </a:xfrm>
        </p:spPr>
        <p:txBody>
          <a:bodyPr/>
          <a:lstStyle/>
          <a:p>
            <a:r>
              <a:rPr lang="ru-RU" dirty="0"/>
              <a:t>Истинное местное солнечное время </a:t>
            </a:r>
            <a:r>
              <a:rPr lang="en-US" dirty="0"/>
              <a:t>(UT</a:t>
            </a:r>
            <a:r>
              <a:rPr lang="ru-RU" dirty="0"/>
              <a:t>0</a:t>
            </a:r>
            <a:r>
              <a:rPr lang="en-US" dirty="0"/>
              <a:t>) </a:t>
            </a:r>
            <a:r>
              <a:rPr lang="ru-RU" dirty="0"/>
              <a:t>— это время, которое показывают солнечные часы.</a:t>
            </a:r>
          </a:p>
          <a:p>
            <a:r>
              <a:rPr lang="ru-RU" dirty="0"/>
              <a:t>Среднее местное солнечное время (</a:t>
            </a:r>
            <a:r>
              <a:rPr lang="en-US" dirty="0"/>
              <a:t>UT</a:t>
            </a:r>
            <a:r>
              <a:rPr lang="ru-RU" dirty="0"/>
              <a:t>1)</a:t>
            </a:r>
            <a:r>
              <a:rPr lang="en-US" dirty="0"/>
              <a:t> </a:t>
            </a:r>
            <a:r>
              <a:rPr lang="ru-RU" dirty="0"/>
              <a:t>— условное равномерно текущее время, в среднем совпадающее с солнечным. </a:t>
            </a:r>
          </a:p>
        </p:txBody>
      </p:sp>
      <p:pic>
        <p:nvPicPr>
          <p:cNvPr id="5122" name="Picture 2" descr="Солнечные часы в Севастополе">
            <a:extLst>
              <a:ext uri="{FF2B5EF4-FFF2-40B4-BE49-F238E27FC236}">
                <a16:creationId xmlns:a16="http://schemas.microsoft.com/office/drawing/2014/main" id="{361FB38E-7625-4C1C-8D98-7B517CFB5D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465" y="4365204"/>
            <a:ext cx="3551339" cy="2365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Солнечные часы с двумя шкалами для измерения времени в терминах истинного местного и истинного поясного летнего времени.">
            <a:extLst>
              <a:ext uri="{FF2B5EF4-FFF2-40B4-BE49-F238E27FC236}">
                <a16:creationId xmlns:a16="http://schemas.microsoft.com/office/drawing/2014/main" id="{7DF1F26C-B792-4AEB-9FF2-1FE29DB2A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2197" y="2638044"/>
            <a:ext cx="5149283" cy="4027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6238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Часовые пояса – откуда берётся разница во времениg">
            <a:extLst>
              <a:ext uri="{FF2B5EF4-FFF2-40B4-BE49-F238E27FC236}">
                <a16:creationId xmlns:a16="http://schemas.microsoft.com/office/drawing/2014/main" id="{2CE2B812-8261-4BFC-939C-9C824D72DC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750" y="444486"/>
            <a:ext cx="10858500" cy="608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25452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23E5924-CB82-45C3-9EDC-FE4BEF8F7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Разность между истинным и средним солнечным временем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AB9BA90-9B39-4756-9941-C07F87BE53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7364" y="2411541"/>
            <a:ext cx="7729728" cy="3101983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Уравнение времени                                                                                </a:t>
            </a:r>
            <a:r>
              <a:rPr lang="ru-RU" dirty="0" err="1"/>
              <a:t>Аналемма</a:t>
            </a:r>
            <a:endParaRPr lang="ru-RU" dirty="0"/>
          </a:p>
        </p:txBody>
      </p:sp>
      <p:pic>
        <p:nvPicPr>
          <p:cNvPr id="2050" name="Picture 2" descr="https://watchesmaster.ru/uploads/redactor/images/reference-pages/astronomy-time/solar-time.jpg">
            <a:extLst>
              <a:ext uri="{FF2B5EF4-FFF2-40B4-BE49-F238E27FC236}">
                <a16:creationId xmlns:a16="http://schemas.microsoft.com/office/drawing/2014/main" id="{35FB1E9B-BF24-4F17-82C2-2CE16B9725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3575" y="2822741"/>
            <a:ext cx="4478585" cy="3884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watchesmaster.ru/uploads/redactor/images/reference-pages/astronomy-time/analemma.jpg">
            <a:extLst>
              <a:ext uri="{FF2B5EF4-FFF2-40B4-BE49-F238E27FC236}">
                <a16:creationId xmlns:a16="http://schemas.microsoft.com/office/drawing/2014/main" id="{CECBED3B-8E53-4782-A3AB-C89E681053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3959" y="2822741"/>
            <a:ext cx="2715543" cy="3884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93379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6DBC20-B54D-4220-974F-96E54070D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Шкала атомного времени (</a:t>
            </a:r>
            <a:r>
              <a:rPr lang="en-US" dirty="0"/>
              <a:t>TAI</a:t>
            </a:r>
            <a:r>
              <a:rPr lang="ru-RU" dirty="0"/>
              <a:t>)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C2D209F-62DC-4482-B290-3FBF964108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Было введено в 1955 г.</a:t>
            </a:r>
            <a:endParaRPr lang="en-US" dirty="0"/>
          </a:p>
          <a:p>
            <a:r>
              <a:rPr lang="ru-RU" dirty="0"/>
              <a:t>С 1967 года международная система единиц СИ определяет одну секунду как 9 192 631 770 периодов электромагнитного излучения, возникающего при переходе между двумя сверхтонкими уровнями основного состояния атома цезия-133</a:t>
            </a:r>
          </a:p>
          <a:p>
            <a:pPr marL="0" indent="0">
              <a:buNone/>
            </a:pPr>
            <a:endParaRPr lang="ru-RU" dirty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" name="Таблица 3">
                <a:extLst>
                  <a:ext uri="{FF2B5EF4-FFF2-40B4-BE49-F238E27FC236}">
                    <a16:creationId xmlns:a16="http://schemas.microsoft.com/office/drawing/2014/main" id="{73756391-085C-4CC6-A152-F65421C48BF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74314257"/>
                  </p:ext>
                </p:extLst>
              </p:nvPr>
            </p:nvGraphicFramePr>
            <p:xfrm>
              <a:off x="1342240" y="4409948"/>
              <a:ext cx="9798342" cy="14833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266114">
                      <a:extLst>
                        <a:ext uri="{9D8B030D-6E8A-4147-A177-3AD203B41FA5}">
                          <a16:colId xmlns:a16="http://schemas.microsoft.com/office/drawing/2014/main" val="3620657163"/>
                        </a:ext>
                      </a:extLst>
                    </a:gridCol>
                    <a:gridCol w="3266114">
                      <a:extLst>
                        <a:ext uri="{9D8B030D-6E8A-4147-A177-3AD203B41FA5}">
                          <a16:colId xmlns:a16="http://schemas.microsoft.com/office/drawing/2014/main" val="403839535"/>
                        </a:ext>
                      </a:extLst>
                    </a:gridCol>
                    <a:gridCol w="3266114">
                      <a:extLst>
                        <a:ext uri="{9D8B030D-6E8A-4147-A177-3AD203B41FA5}">
                          <a16:colId xmlns:a16="http://schemas.microsoft.com/office/drawing/2014/main" val="15255837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ru-RU" dirty="0"/>
                            <a:t>Тип генератора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dirty="0"/>
                            <a:t>Нестабильность частоты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dirty="0"/>
                            <a:t>Соответствующий уход часов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695319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ru-RU" dirty="0"/>
                            <a:t>Рубидиевый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i="1" dirty="0" smtClean="0">
                                    <a:latin typeface="Cambria Math" panose="02040503050406030204" pitchFamily="18" charset="0"/>
                                  </a:rPr>
                                  <m:t>5 · </m:t>
                                </m:r>
                                <m:sSup>
                                  <m:sSupPr>
                                    <m:ctrlP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ru-RU" i="1" dirty="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ru-RU" i="1" dirty="0" smtClean="0">
                                        <a:latin typeface="Cambria Math" panose="02040503050406030204" pitchFamily="18" charset="0"/>
                                      </a:rPr>
                                      <m:t>−12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dirty="0"/>
                            <a:t>0, 15 c за 1000 лет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957926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ru-RU" dirty="0"/>
                            <a:t>Цезиевый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ru-RU" i="1" dirty="0" smtClean="0">
                                    <a:latin typeface="Cambria Math" panose="02040503050406030204" pitchFamily="18" charset="0"/>
                                  </a:rPr>
                                  <m:t> · </m:t>
                                </m:r>
                                <m:sSup>
                                  <m:sSupPr>
                                    <m:ctrlP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ru-RU" i="1" dirty="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ru-RU" i="1" dirty="0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dirty="0"/>
                            <a:t>0, 01 c за 1000 лет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7858829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ru-RU" dirty="0"/>
                            <a:t>Водородный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ru-RU" i="1" dirty="0" smtClean="0">
                                    <a:latin typeface="Cambria Math" panose="02040503050406030204" pitchFamily="18" charset="0"/>
                                  </a:rPr>
                                  <m:t> · </m:t>
                                </m:r>
                                <m:sSup>
                                  <m:sSupPr>
                                    <m:ctrlP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ru-RU" i="1" dirty="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ru-RU" i="1" dirty="0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dirty="0"/>
                            <a:t>0, 2 c за миллион лет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7388432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4" name="Таблица 3">
                <a:extLst>
                  <a:ext uri="{FF2B5EF4-FFF2-40B4-BE49-F238E27FC236}">
                    <a16:creationId xmlns:a16="http://schemas.microsoft.com/office/drawing/2014/main" id="{73756391-085C-4CC6-A152-F65421C48BF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74314257"/>
                  </p:ext>
                </p:extLst>
              </p:nvPr>
            </p:nvGraphicFramePr>
            <p:xfrm>
              <a:off x="1342240" y="4409948"/>
              <a:ext cx="9798342" cy="14833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266114">
                      <a:extLst>
                        <a:ext uri="{9D8B030D-6E8A-4147-A177-3AD203B41FA5}">
                          <a16:colId xmlns:a16="http://schemas.microsoft.com/office/drawing/2014/main" val="3620657163"/>
                        </a:ext>
                      </a:extLst>
                    </a:gridCol>
                    <a:gridCol w="3266114">
                      <a:extLst>
                        <a:ext uri="{9D8B030D-6E8A-4147-A177-3AD203B41FA5}">
                          <a16:colId xmlns:a16="http://schemas.microsoft.com/office/drawing/2014/main" val="403839535"/>
                        </a:ext>
                      </a:extLst>
                    </a:gridCol>
                    <a:gridCol w="3266114">
                      <a:extLst>
                        <a:ext uri="{9D8B030D-6E8A-4147-A177-3AD203B41FA5}">
                          <a16:colId xmlns:a16="http://schemas.microsoft.com/office/drawing/2014/main" val="15255837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ru-RU" dirty="0"/>
                            <a:t>Тип генератора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dirty="0"/>
                            <a:t>Нестабильность частоты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dirty="0"/>
                            <a:t>Соответствующий уход часов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695319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ru-RU" dirty="0"/>
                            <a:t>Рубидиевый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2"/>
                          <a:stretch>
                            <a:fillRect l="-100187" t="-108197" r="-100746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ru-RU" dirty="0"/>
                            <a:t>0, 15 c за 1000 лет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957926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ru-RU" dirty="0"/>
                            <a:t>Цезиевый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2"/>
                          <a:stretch>
                            <a:fillRect l="-100187" t="-208197" r="-100746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ru-RU" dirty="0"/>
                            <a:t>0, 01 c за 1000 лет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7858829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ru-RU" dirty="0"/>
                            <a:t>Водородный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2"/>
                          <a:stretch>
                            <a:fillRect l="-100187" t="-308197" r="-100746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ru-RU" dirty="0"/>
                            <a:t>0, 2 c за миллион лет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7388432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0889912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6DBC20-B54D-4220-974F-96E54070D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Шкала атомного времени (</a:t>
            </a:r>
            <a:r>
              <a:rPr lang="en-US" dirty="0"/>
              <a:t>TAI</a:t>
            </a:r>
            <a:r>
              <a:rPr lang="ru-RU" dirty="0"/>
              <a:t>)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C2D209F-62DC-4482-B290-3FBF964108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• Взвешенное среднее более 400 атомных часов из более чем 50 лабораторий </a:t>
            </a:r>
            <a:endParaRPr lang="en-US" dirty="0"/>
          </a:p>
          <a:p>
            <a:pPr marL="0" indent="0">
              <a:buNone/>
            </a:pPr>
            <a:r>
              <a:rPr lang="ru-RU" dirty="0"/>
              <a:t>• Большинство часов - цезиевые</a:t>
            </a:r>
          </a:p>
        </p:txBody>
      </p:sp>
      <p:pic>
        <p:nvPicPr>
          <p:cNvPr id="9218" name="Picture 2" descr="Атомные часы — Википедия">
            <a:extLst>
              <a:ext uri="{FF2B5EF4-FFF2-40B4-BE49-F238E27FC236}">
                <a16:creationId xmlns:a16="http://schemas.microsoft.com/office/drawing/2014/main" id="{E32F04FF-412D-40E1-BDD1-66159F2B13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0380" y="4312158"/>
            <a:ext cx="2381250" cy="1581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https://upload.wikimedia.org/wikipedia/commons/3/38/FOCS-1.jpg">
            <a:extLst>
              <a:ext uri="{FF2B5EF4-FFF2-40B4-BE49-F238E27FC236}">
                <a16:creationId xmlns:a16="http://schemas.microsoft.com/office/drawing/2014/main" id="{623A21B1-0471-4B10-8948-5689BD3799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0914" y="3900879"/>
            <a:ext cx="3547145" cy="2660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68161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FAEDA08-6186-4AEF-86A5-76BDEB9680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Всемирное координированное время</a:t>
            </a:r>
            <a:r>
              <a:rPr lang="en-US" dirty="0"/>
              <a:t> (UTC)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DA26DDE-33EC-4CD7-A412-55B2838827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Среднее солнечное время (UT1) – это UT0, скорректированное с учётом движения полюсов Земли</a:t>
            </a:r>
            <a:endParaRPr lang="en-US" dirty="0"/>
          </a:p>
          <a:p>
            <a:r>
              <a:rPr lang="ru-RU" dirty="0"/>
              <a:t>Всемирное координированное время (</a:t>
            </a:r>
            <a:r>
              <a:rPr lang="en-US" dirty="0"/>
              <a:t>UTC</a:t>
            </a:r>
            <a:r>
              <a:rPr lang="ru-RU" dirty="0"/>
              <a:t>)</a:t>
            </a:r>
            <a:r>
              <a:rPr lang="en-US" dirty="0"/>
              <a:t> – </a:t>
            </a:r>
            <a:r>
              <a:rPr lang="ru-RU" dirty="0"/>
              <a:t>это атомная шкала, аппроксимирующая</a:t>
            </a:r>
            <a:r>
              <a:rPr lang="en-US" dirty="0"/>
              <a:t> UT</a:t>
            </a:r>
            <a:r>
              <a:rPr lang="ru-RU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9010003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4A07BA0-DC4A-43A3-AEB9-9783304DDB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Дополнительная секунда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444F426-40B3-429C-9D97-57FCD926CE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Секунда, добавляемая (теоретически возможно и вычитание) в шкалу всемирного координированного времени (UTC) для согласования его со средним солнечным временем UT1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30 июня или 31 декабря, чтобы время UTC </a:t>
            </a:r>
            <a:br>
              <a:rPr lang="ru-RU" dirty="0"/>
            </a:br>
            <a:r>
              <a:rPr lang="ru-RU" dirty="0"/>
              <a:t>не отличалось от UT1 более, чем на ±0,9 секунды</a:t>
            </a:r>
          </a:p>
        </p:txBody>
      </p:sp>
      <p:pic>
        <p:nvPicPr>
          <p:cNvPr id="7170" name="Picture 2" descr="https://upload.wikimedia.org/wikipedia/commons/thumb/f/fb/Leapsecond.ut1-utc.svg/1280px-Leapsecond.ut1-utc.svg.png">
            <a:extLst>
              <a:ext uri="{FF2B5EF4-FFF2-40B4-BE49-F238E27FC236}">
                <a16:creationId xmlns:a16="http://schemas.microsoft.com/office/drawing/2014/main" id="{43FFD332-6BB1-4F14-A0F9-9187D461D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7145" y="3502110"/>
            <a:ext cx="4082117" cy="3265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186585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503233B-24A8-4517-BD12-409FFD8084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События вблизи дополнительной секунды</a:t>
            </a:r>
          </a:p>
        </p:txBody>
      </p:sp>
      <p:pic>
        <p:nvPicPr>
          <p:cNvPr id="6146" name="Picture 2" descr="Положительная дополнительная секунда">
            <a:extLst>
              <a:ext uri="{FF2B5EF4-FFF2-40B4-BE49-F238E27FC236}">
                <a16:creationId xmlns:a16="http://schemas.microsoft.com/office/drawing/2014/main" id="{32E951DD-5C39-436A-B2D6-B834C52083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0036" y="2287636"/>
            <a:ext cx="5917033" cy="1842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Отрицательная дополнительная секунда">
            <a:extLst>
              <a:ext uri="{FF2B5EF4-FFF2-40B4-BE49-F238E27FC236}">
                <a16:creationId xmlns:a16="http://schemas.microsoft.com/office/drawing/2014/main" id="{5AA746B5-C31F-4F67-8697-0953BDB8BE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0036" y="4493936"/>
            <a:ext cx="5917033" cy="1824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02768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230567" y="312739"/>
            <a:ext cx="7729728" cy="1188720"/>
          </a:xfrm>
        </p:spPr>
        <p:txBody>
          <a:bodyPr>
            <a:normAutofit/>
          </a:bodyPr>
          <a:lstStyle/>
          <a:p>
            <a:r>
              <a:rPr lang="ru-RU" dirty="0"/>
              <a:t>Годичное  и суточное</a:t>
            </a:r>
            <a:br>
              <a:rPr lang="ru-RU" dirty="0"/>
            </a:br>
            <a:r>
              <a:rPr lang="ru-RU" dirty="0"/>
              <a:t>Вращение Земли</a:t>
            </a:r>
            <a:endParaRPr lang="en-US" dirty="0"/>
          </a:p>
        </p:txBody>
      </p:sp>
      <p:sp>
        <p:nvSpPr>
          <p:cNvPr id="4" name="AutoShape 2" descr="Вращение Земли вокруг своей оси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 descr="Вращение Земли вокруг своей оси"/>
          <p:cNvSpPr>
            <a:spLocks noChangeAspect="1" noChangeArrowheads="1"/>
          </p:cNvSpPr>
          <p:nvPr/>
        </p:nvSpPr>
        <p:spPr bwMode="auto">
          <a:xfrm>
            <a:off x="18319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127" name="Picture 7" descr="9. Осевое вращение Земли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1676400"/>
            <a:ext cx="7161662" cy="5049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414740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5FA463D-F491-4E43-A958-C5A0AF93A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Организации, ответственные за </a:t>
            </a:r>
            <a:br>
              <a:rPr lang="ru-RU" dirty="0"/>
            </a:br>
            <a:r>
              <a:rPr lang="ru-RU" dirty="0"/>
              <a:t>создание UTC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7200562-D621-4458-9F6F-3AEF4531E5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• Международное бюро времени (1912-1987) </a:t>
            </a:r>
            <a:endParaRPr lang="en-US" dirty="0"/>
          </a:p>
          <a:p>
            <a:pPr marL="0" indent="0">
              <a:buNone/>
            </a:pPr>
            <a:r>
              <a:rPr lang="ru-RU" dirty="0"/>
              <a:t>• Международное бюро мер и весов и Международная служба вращения Земли (1987-н.в.)</a:t>
            </a:r>
          </a:p>
        </p:txBody>
      </p:sp>
    </p:spTree>
    <p:extLst>
      <p:ext uri="{BB962C8B-B14F-4D97-AF65-F5344CB8AC3E}">
        <p14:creationId xmlns:p14="http://schemas.microsoft.com/office/powerpoint/2010/main" val="67039628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AF53A4-019C-4E78-B6D5-EFD6F301A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281646"/>
            <a:ext cx="7729728" cy="1188720"/>
          </a:xfrm>
        </p:spPr>
        <p:txBody>
          <a:bodyPr/>
          <a:lstStyle/>
          <a:p>
            <a:r>
              <a:rPr lang="ru-RU" dirty="0"/>
              <a:t>Замедление вращения Земли</a:t>
            </a:r>
          </a:p>
        </p:txBody>
      </p:sp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B47D2C4F-8668-41E3-B6E4-0B95BFCFDC4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34849033"/>
              </p:ext>
            </p:extLst>
          </p:nvPr>
        </p:nvGraphicFramePr>
        <p:xfrm>
          <a:off x="568048" y="1709921"/>
          <a:ext cx="11055904" cy="2865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64415">
                  <a:extLst>
                    <a:ext uri="{9D8B030D-6E8A-4147-A177-3AD203B41FA5}">
                      <a16:colId xmlns:a16="http://schemas.microsoft.com/office/drawing/2014/main" val="151057220"/>
                    </a:ext>
                  </a:extLst>
                </a:gridCol>
                <a:gridCol w="2555913">
                  <a:extLst>
                    <a:ext uri="{9D8B030D-6E8A-4147-A177-3AD203B41FA5}">
                      <a16:colId xmlns:a16="http://schemas.microsoft.com/office/drawing/2014/main" val="1390027357"/>
                    </a:ext>
                  </a:extLst>
                </a:gridCol>
                <a:gridCol w="2335576">
                  <a:extLst>
                    <a:ext uri="{9D8B030D-6E8A-4147-A177-3AD203B41FA5}">
                      <a16:colId xmlns:a16="http://schemas.microsoft.com/office/drawing/2014/main" val="2808492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Параметр-эпоха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Поздний протерозой (650 млн лет назад)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Современные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03244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Солнечных дней/лунный месяц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30.5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29.53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956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Лунные месяцы/год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13.1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12.37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33822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Солнечных дней/год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400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365.24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24333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Длина солнечного дня (часы)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21.9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24.00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96464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Расстояние Земля-Луна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58.3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60.27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43426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Скорость убегания Луны (см/год)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2.0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3.7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329769"/>
                  </a:ext>
                </a:extLst>
              </a:tr>
            </a:tbl>
          </a:graphicData>
        </a:graphic>
      </p:graphicFrame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98B2C80-7280-43A9-A03D-BD176CAE8E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527" y="4814596"/>
            <a:ext cx="3814981" cy="1907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4226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D3CF72F-D201-4FA9-A8E5-2D788FA4D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Наблюдательные данные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D1E3796-54F8-443B-A65C-FB1EE16858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• Движение Луны (более 2000 лет) </a:t>
            </a:r>
          </a:p>
          <a:p>
            <a:pPr marL="0" indent="0">
              <a:buNone/>
            </a:pPr>
            <a:r>
              <a:rPr lang="ru-RU" dirty="0"/>
              <a:t>• Солнечные затмения (вавилонские, египетские, греческие, китайские документы) </a:t>
            </a:r>
          </a:p>
          <a:p>
            <a:pPr marL="0" indent="0">
              <a:buNone/>
            </a:pPr>
            <a:r>
              <a:rPr lang="ru-RU" dirty="0"/>
              <a:t>• Прохождение Меркурия по диску Солнца</a:t>
            </a:r>
          </a:p>
        </p:txBody>
      </p:sp>
    </p:spTree>
    <p:extLst>
      <p:ext uri="{BB962C8B-B14F-4D97-AF65-F5344CB8AC3E}">
        <p14:creationId xmlns:p14="http://schemas.microsoft.com/office/powerpoint/2010/main" val="304162989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850B5FD-2EBE-4A7B-9529-4804752963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Причины увеличения продолжительности суток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73EE06F-81F1-42B0-9D29-F5EC48EF3E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Приливное воздействие Луны</a:t>
            </a:r>
          </a:p>
          <a:p>
            <a:r>
              <a:rPr lang="ru-RU" dirty="0"/>
              <a:t>«Глобальное перераспределение масс»</a:t>
            </a:r>
          </a:p>
          <a:p>
            <a:r>
              <a:rPr lang="ru-RU" dirty="0"/>
              <a:t>Сейсмическая активность на Земле</a:t>
            </a:r>
          </a:p>
        </p:txBody>
      </p:sp>
    </p:spTree>
    <p:extLst>
      <p:ext uri="{BB962C8B-B14F-4D97-AF65-F5344CB8AC3E}">
        <p14:creationId xmlns:p14="http://schemas.microsoft.com/office/powerpoint/2010/main" val="37804900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File:Earth Rotation (Nepal, Himalayas)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7620" y="739810"/>
            <a:ext cx="8388424" cy="5588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69255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Сферическая астрономия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самый древний раздел астрономии</a:t>
            </a:r>
          </a:p>
          <a:p>
            <a:r>
              <a:rPr lang="ru-RU" dirty="0"/>
              <a:t>предсказывает положение небесных тел в определённую дату в определённом месте</a:t>
            </a:r>
          </a:p>
          <a:p>
            <a:endParaRPr lang="ru-RU" dirty="0"/>
          </a:p>
          <a:p>
            <a:pPr marL="118872" indent="0">
              <a:buNone/>
            </a:pPr>
            <a:r>
              <a:rPr lang="ru-RU" dirty="0"/>
              <a:t>Литература:</a:t>
            </a:r>
          </a:p>
          <a:p>
            <a:pPr marL="633222" indent="-514350">
              <a:buFont typeface="+mj-lt"/>
              <a:buAutoNum type="arabicPeriod"/>
            </a:pPr>
            <a:r>
              <a:rPr lang="ru-RU" dirty="0"/>
              <a:t>Жаров «Сферическая астрономия»</a:t>
            </a:r>
          </a:p>
          <a:p>
            <a:pPr marL="118872" indent="0">
              <a:buNone/>
            </a:pPr>
            <a:r>
              <a:rPr lang="en-US" dirty="0"/>
              <a:t>http://iaaras.ru/media/library/zharov_sf.pdf</a:t>
            </a:r>
          </a:p>
        </p:txBody>
      </p:sp>
    </p:spTree>
    <p:extLst>
      <p:ext uri="{BB962C8B-B14F-4D97-AF65-F5344CB8AC3E}">
        <p14:creationId xmlns:p14="http://schemas.microsoft.com/office/powerpoint/2010/main" val="102931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231136" y="360684"/>
            <a:ext cx="7729728" cy="1188720"/>
          </a:xfrm>
        </p:spPr>
        <p:txBody>
          <a:bodyPr/>
          <a:lstStyle/>
          <a:p>
            <a:r>
              <a:rPr lang="ru-RU" dirty="0"/>
              <a:t>Небесная сфера</a:t>
            </a:r>
            <a:endParaRPr lang="en-US" dirty="0"/>
          </a:p>
        </p:txBody>
      </p:sp>
      <p:pic>
        <p:nvPicPr>
          <p:cNvPr id="2050" name="Picture 2" descr="Рис.19. Небесная сфера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9576" y="2204865"/>
            <a:ext cx="3733800" cy="282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6771" y="2204865"/>
            <a:ext cx="2994184" cy="2865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519796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Сфера неподвижных звезд. часть 1 (Ирина Лазур) / Проза.ру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5051" y="343268"/>
            <a:ext cx="7392900" cy="6171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66271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231136" y="218072"/>
            <a:ext cx="7729728" cy="1188720"/>
          </a:xfrm>
        </p:spPr>
        <p:txBody>
          <a:bodyPr>
            <a:normAutofit/>
          </a:bodyPr>
          <a:lstStyle/>
          <a:p>
            <a:r>
              <a:rPr lang="ru-RU" dirty="0"/>
              <a:t>Горизонтальная система координат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1534662" y="1772817"/>
                <a:ext cx="5065394" cy="4625609"/>
              </a:xfrm>
            </p:spPr>
            <p:txBody>
              <a:bodyPr>
                <a:normAutofit lnSpcReduction="10000"/>
              </a:bodyPr>
              <a:lstStyle/>
              <a:p>
                <a:pPr marL="118872" indent="0">
                  <a:buNone/>
                </a:pPr>
                <a14:m>
                  <m:oMath xmlns:m="http://schemas.openxmlformats.org/officeDocument/2006/math">
                    <m:r>
                      <a:rPr lang="en-US" sz="2800" i="1" dirty="0">
                        <a:latin typeface="Cambria Math"/>
                      </a:rPr>
                      <m:t>𝑂</m:t>
                    </m:r>
                  </m:oMath>
                </a14:m>
                <a:r>
                  <a:rPr lang="en-US" sz="2800" dirty="0"/>
                  <a:t> – </a:t>
                </a:r>
                <a:r>
                  <a:rPr lang="ru-RU" sz="2800" dirty="0"/>
                  <a:t>наблюдатель</a:t>
                </a:r>
              </a:p>
              <a:p>
                <a:pPr marL="118872" indent="0">
                  <a:buNone/>
                </a:pPr>
                <a14:m>
                  <m:oMath xmlns:m="http://schemas.openxmlformats.org/officeDocument/2006/math">
                    <m:r>
                      <a:rPr lang="en-US" sz="2800" i="1">
                        <a:latin typeface="Cambria Math"/>
                      </a:rPr>
                      <m:t>𝑍</m:t>
                    </m:r>
                    <m:r>
                      <a:rPr lang="en-US" sz="2800" i="1">
                        <a:latin typeface="Cambria Math"/>
                      </a:rPr>
                      <m:t>, </m:t>
                    </m:r>
                    <m:r>
                      <a:rPr lang="en-US" sz="2800" i="1">
                        <a:latin typeface="Cambria Math"/>
                      </a:rPr>
                      <m:t>𝑁</m:t>
                    </m:r>
                  </m:oMath>
                </a14:m>
                <a:r>
                  <a:rPr lang="en-US" sz="2800" dirty="0"/>
                  <a:t> – </a:t>
                </a:r>
                <a:r>
                  <a:rPr lang="ru-RU" sz="2800" dirty="0"/>
                  <a:t>зенит и надир</a:t>
                </a:r>
              </a:p>
              <a:p>
                <a:pPr marL="118872" indent="0">
                  <a:buNone/>
                </a:pPr>
                <a14:m>
                  <m:oMath xmlns:m="http://schemas.openxmlformats.org/officeDocument/2006/math">
                    <m:r>
                      <a:rPr lang="en-US" sz="2800" i="1">
                        <a:latin typeface="Cambria Math"/>
                      </a:rPr>
                      <m:t>𝑍𝑁</m:t>
                    </m:r>
                  </m:oMath>
                </a14:m>
                <a:r>
                  <a:rPr lang="en-US" sz="2800" dirty="0"/>
                  <a:t>– </a:t>
                </a:r>
                <a:r>
                  <a:rPr lang="ru-RU" sz="2800" dirty="0"/>
                  <a:t>отвесная линия</a:t>
                </a:r>
              </a:p>
              <a:p>
                <a:pPr marL="118872" indent="0">
                  <a:buNone/>
                </a:pPr>
                <a:r>
                  <a:rPr lang="en-US" sz="2800" dirty="0"/>
                  <a:t>ESNW – </a:t>
                </a:r>
                <a:r>
                  <a:rPr lang="ru-RU" sz="2800" dirty="0"/>
                  <a:t>плоскость горизонта</a:t>
                </a:r>
              </a:p>
              <a:p>
                <a:pPr marL="118872" indent="0">
                  <a:buNone/>
                </a:pPr>
                <a:endParaRPr lang="ru-RU" sz="2800" dirty="0"/>
              </a:p>
              <a:p>
                <a:pPr marL="118872" indent="0">
                  <a:buNone/>
                </a:pPr>
                <a:r>
                  <a:rPr lang="ru-RU" sz="2800" dirty="0"/>
                  <a:t>Координаты</a:t>
                </a:r>
                <a:r>
                  <a:rPr lang="en-US" sz="2800" dirty="0"/>
                  <a:t> </a:t>
                </a:r>
                <a:r>
                  <a:rPr lang="ru-RU" sz="2800" dirty="0"/>
                  <a:t>звезды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/>
                      </a:rPr>
                      <m:t>𝐶</m:t>
                    </m:r>
                  </m:oMath>
                </a14:m>
                <a:r>
                  <a:rPr lang="ru-RU" sz="2800" dirty="0"/>
                  <a:t>:</a:t>
                </a:r>
              </a:p>
              <a:p>
                <a14:m>
                  <m:oMath xmlns:m="http://schemas.openxmlformats.org/officeDocument/2006/math">
                    <m:r>
                      <a:rPr lang="en-US" sz="2800" i="1">
                        <a:latin typeface="Cambria Math"/>
                      </a:rPr>
                      <m:t>𝑍𝐶</m:t>
                    </m:r>
                  </m:oMath>
                </a14:m>
                <a:r>
                  <a:rPr lang="en-US" sz="2800" dirty="0"/>
                  <a:t> – </a:t>
                </a:r>
                <a:r>
                  <a:rPr lang="ru-RU" sz="2800" dirty="0"/>
                  <a:t>зенитное расстояние </a:t>
                </a:r>
                <a:r>
                  <a:rPr lang="en-US" sz="2800" b="1" dirty="0">
                    <a:solidFill>
                      <a:srgbClr val="FF0000"/>
                    </a:solidFill>
                  </a:rPr>
                  <a:t>z</a:t>
                </a:r>
              </a:p>
              <a:p>
                <a:pPr marL="118872" indent="0">
                  <a:buNone/>
                </a:pPr>
                <a:r>
                  <a:rPr lang="en-US" sz="2800" b="1" dirty="0">
                    <a:solidFill>
                      <a:srgbClr val="FF0000"/>
                    </a:solidFill>
                  </a:rPr>
                  <a:t>   </a:t>
                </a:r>
                <a:r>
                  <a:rPr lang="ru-RU" sz="2800" b="1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tx1"/>
                        </a:solidFill>
                        <a:latin typeface="Cambria Math"/>
                      </a:rPr>
                      <m:t>𝐶𝐵</m:t>
                    </m:r>
                  </m:oMath>
                </a14:m>
                <a:r>
                  <a:rPr lang="en-US" sz="2800" i="1" dirty="0">
                    <a:solidFill>
                      <a:srgbClr val="FF0000"/>
                    </a:solidFill>
                  </a:rPr>
                  <a:t> </a:t>
                </a:r>
                <a:r>
                  <a:rPr lang="en-US" sz="2800" i="1" dirty="0"/>
                  <a:t>–</a:t>
                </a:r>
                <a:r>
                  <a:rPr lang="ru-RU" sz="2800" i="1" dirty="0"/>
                  <a:t> </a:t>
                </a:r>
                <a:r>
                  <a:rPr lang="ru-RU" sz="2800" dirty="0"/>
                  <a:t>высота </a:t>
                </a:r>
                <a:r>
                  <a:rPr lang="en-US" sz="2800" b="1" dirty="0">
                    <a:solidFill>
                      <a:srgbClr val="FF0000"/>
                    </a:solidFill>
                  </a:rPr>
                  <a:t>h</a:t>
                </a:r>
              </a:p>
              <a:p>
                <a:r>
                  <a:rPr lang="en-US" sz="2800" i="1" dirty="0"/>
                  <a:t>SB –</a:t>
                </a:r>
                <a:r>
                  <a:rPr lang="ru-RU" sz="2800" i="1" dirty="0"/>
                  <a:t> </a:t>
                </a:r>
                <a:r>
                  <a:rPr lang="ru-RU" sz="2800" dirty="0"/>
                  <a:t>азимут </a:t>
                </a:r>
                <a:r>
                  <a:rPr lang="en-US" sz="2800" b="1" dirty="0">
                    <a:solidFill>
                      <a:srgbClr val="FF0000"/>
                    </a:solidFill>
                  </a:rPr>
                  <a:t>A</a:t>
                </a:r>
              </a:p>
              <a:p>
                <a:pPr marL="118872" indent="0">
                  <a:buNone/>
                </a:pPr>
                <a:endParaRPr lang="en-US" sz="2800" b="1" dirty="0"/>
              </a:p>
            </p:txBody>
          </p:sp>
        </mc:Choice>
        <mc:Fallback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34662" y="1772817"/>
                <a:ext cx="5065394" cy="4625609"/>
              </a:xfrm>
              <a:blipFill>
                <a:blip r:embed="rId2"/>
                <a:stretch>
                  <a:fillRect l="-2166" t="-2503" b="-250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2480" y="1772816"/>
            <a:ext cx="4238625" cy="409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43810456"/>
      </p:ext>
    </p:extLst>
  </p:cSld>
  <p:clrMapOvr>
    <a:masterClrMapping/>
  </p:clrMapOvr>
</p:sld>
</file>

<file path=ppt/theme/theme1.xml><?xml version="1.0" encoding="utf-8"?>
<a:theme xmlns:a="http://schemas.openxmlformats.org/drawingml/2006/main" name="Посылка">
  <a:themeElements>
    <a:clrScheme name="Посылка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Посылка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Посылка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Посылка</Template>
  <TotalTime>193</TotalTime>
  <Words>1341</Words>
  <Application>Microsoft Office PowerPoint</Application>
  <PresentationFormat>Широкоэкранный</PresentationFormat>
  <Paragraphs>244</Paragraphs>
  <Slides>43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43</vt:i4>
      </vt:variant>
    </vt:vector>
  </HeadingPairs>
  <TitlesOfParts>
    <vt:vector size="49" baseType="lpstr">
      <vt:lpstr>Arial</vt:lpstr>
      <vt:lpstr>Cambria Math</vt:lpstr>
      <vt:lpstr>Corbel</vt:lpstr>
      <vt:lpstr>Gill Sans MT</vt:lpstr>
      <vt:lpstr>Wingdings 2</vt:lpstr>
      <vt:lpstr>Посылка</vt:lpstr>
      <vt:lpstr>Системы отсчёта и шкалы времени. Вращение Земли</vt:lpstr>
      <vt:lpstr>Годичное  и суточное Вращение Земли</vt:lpstr>
      <vt:lpstr>Годичное  и суточное Вращение Земли</vt:lpstr>
      <vt:lpstr>Годичное  и суточное Вращение Земли</vt:lpstr>
      <vt:lpstr>Презентация PowerPoint</vt:lpstr>
      <vt:lpstr>Сферическая астрономия</vt:lpstr>
      <vt:lpstr>Небесная сфера</vt:lpstr>
      <vt:lpstr>Презентация PowerPoint</vt:lpstr>
      <vt:lpstr>Горизонтальная система координат</vt:lpstr>
      <vt:lpstr>Горизонтальная система координат (определения)</vt:lpstr>
      <vt:lpstr>Горизонтальная система координат (определения)</vt:lpstr>
      <vt:lpstr>Экваториальная система координат</vt:lpstr>
      <vt:lpstr>Экваториальная система координат (определения)</vt:lpstr>
      <vt:lpstr>Экваториальная система координат (определения)</vt:lpstr>
      <vt:lpstr>Горизонтальная и экваториальная системы координат</vt:lpstr>
      <vt:lpstr>Сферический треугольник</vt:lpstr>
      <vt:lpstr>Переход между горизонтальной  и экваториальной  системами координат</vt:lpstr>
      <vt:lpstr>Ориентирование на небе</vt:lpstr>
      <vt:lpstr>Ориентирование на небе</vt:lpstr>
      <vt:lpstr>Наклон оси вращения Земли  по отношению к эклиптике</vt:lpstr>
      <vt:lpstr>Юлианский календарь</vt:lpstr>
      <vt:lpstr>Григорианский календарь</vt:lpstr>
      <vt:lpstr>Погрешность в одни сутки</vt:lpstr>
      <vt:lpstr>Разница между григорианским и юлианским календарями</vt:lpstr>
      <vt:lpstr>Алгоритм вычисления дня недели (для любой даты позднее 1583 года)</vt:lpstr>
      <vt:lpstr>пример вычисления дня недели</vt:lpstr>
      <vt:lpstr>Шкалы времени</vt:lpstr>
      <vt:lpstr>звездное время (GMST)</vt:lpstr>
      <vt:lpstr>Эфемеридное время</vt:lpstr>
      <vt:lpstr>Динамические шкалы времени</vt:lpstr>
      <vt:lpstr>Современные динамические шкалы времени</vt:lpstr>
      <vt:lpstr>Солнечное время</vt:lpstr>
      <vt:lpstr>Презентация PowerPoint</vt:lpstr>
      <vt:lpstr>Разность между истинным и средним солнечным временем</vt:lpstr>
      <vt:lpstr>Шкала атомного времени (TAI)</vt:lpstr>
      <vt:lpstr>Шкала атомного времени (TAI)</vt:lpstr>
      <vt:lpstr>Всемирное координированное время (UTC)</vt:lpstr>
      <vt:lpstr>Дополнительная секунда</vt:lpstr>
      <vt:lpstr>События вблизи дополнительной секунды</vt:lpstr>
      <vt:lpstr>Организации, ответственные за  создание UTC</vt:lpstr>
      <vt:lpstr>Замедление вращения Земли</vt:lpstr>
      <vt:lpstr>Наблюдательные данные</vt:lpstr>
      <vt:lpstr>Причины увеличения продолжительности суток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Системы отсчёта и шкалы времени. Вращение Земли</dc:title>
  <dc:creator>79118</dc:creator>
  <cp:lastModifiedBy> </cp:lastModifiedBy>
  <cp:revision>67</cp:revision>
  <dcterms:created xsi:type="dcterms:W3CDTF">2021-06-15T20:00:55Z</dcterms:created>
  <dcterms:modified xsi:type="dcterms:W3CDTF">2021-06-15T23:14:19Z</dcterms:modified>
</cp:coreProperties>
</file>